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Noto Sans KR" panose="020B0200000000000000" pitchFamily="50" charset="-127"/>
      <p:regular r:id="rId32"/>
      <p:bold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009999"/>
    <a:srgbClr val="74B4AE"/>
    <a:srgbClr val="FFB74D"/>
    <a:srgbClr val="E4F4F2"/>
    <a:srgbClr val="C7E7E3"/>
    <a:srgbClr val="10B981"/>
    <a:srgbClr val="94F0AD"/>
    <a:srgbClr val="000000"/>
    <a:srgbClr val="E5F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798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601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19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493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4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010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597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45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0367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79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789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8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15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80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53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35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61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97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952500" y="1794569"/>
            <a:ext cx="10763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[KDT] </a:t>
            </a:r>
            <a:r>
              <a:rPr lang="en-US" sz="1500" b="1" i="0" u="none" strike="noStrike" cap="none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기업</a:t>
            </a:r>
            <a:r>
              <a:rPr lang="en-US" sz="150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500" b="1" i="0" u="none" strike="noStrike" cap="none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맞춤형</a:t>
            </a:r>
            <a:r>
              <a:rPr lang="en-US" sz="150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 AI </a:t>
            </a:r>
            <a:r>
              <a:rPr lang="en-US" sz="1500" b="1" i="0" u="none" strike="noStrike" cap="none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융복합</a:t>
            </a:r>
            <a:r>
              <a:rPr lang="en-US" sz="150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500" b="1" i="0" u="none" strike="noStrike" cap="none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인재</a:t>
            </a:r>
            <a:r>
              <a:rPr lang="en-US" sz="150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500" b="1" i="0" u="none" strike="noStrike" cap="none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양성</a:t>
            </a:r>
            <a:r>
              <a:rPr lang="ko-KR" altLang="en-US" sz="150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과정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8706411" y="6039157"/>
            <a:ext cx="337128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 err="1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김요원</a:t>
            </a:r>
            <a:r>
              <a:rPr lang="en-US" altLang="ko-KR" sz="2000" b="1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000" b="1" dirty="0" err="1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김금</a:t>
            </a:r>
            <a:r>
              <a:rPr lang="en-US" altLang="ko-KR" sz="2000" b="1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000" b="1" dirty="0" err="1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정연덕</a:t>
            </a:r>
            <a:r>
              <a:rPr lang="en-US" altLang="ko-KR" sz="2000" b="1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000" b="1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최성민</a:t>
            </a:r>
            <a:endParaRPr sz="2000" b="1" dirty="0"/>
          </a:p>
        </p:txBody>
      </p:sp>
      <p:sp>
        <p:nvSpPr>
          <p:cNvPr id="88" name="Google Shape;88;p13"/>
          <p:cNvSpPr/>
          <p:nvPr/>
        </p:nvSpPr>
        <p:spPr>
          <a:xfrm>
            <a:off x="952500" y="4522440"/>
            <a:ext cx="6457950" cy="19050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52500" y="2194619"/>
            <a:ext cx="11239500" cy="258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 i="0" u="none" strike="noStrike" cap="none" dirty="0" err="1">
                <a:solidFill>
                  <a:srgbClr val="004D40"/>
                </a:solidFill>
                <a:latin typeface="+mj-ea"/>
                <a:ea typeface="+mj-ea"/>
                <a:cs typeface="Montserrat"/>
                <a:sym typeface="Montserrat"/>
              </a:rPr>
              <a:t>편의점</a:t>
            </a:r>
            <a:r>
              <a:rPr lang="en-US" sz="5100" b="1" i="0" u="none" strike="noStrike" cap="none" dirty="0">
                <a:solidFill>
                  <a:srgbClr val="004D40"/>
                </a:solidFill>
                <a:latin typeface="+mj-ea"/>
                <a:ea typeface="+mj-ea"/>
                <a:cs typeface="Montserrat"/>
                <a:sym typeface="Montserrat"/>
              </a:rPr>
              <a:t> </a:t>
            </a:r>
            <a:r>
              <a:rPr lang="en-US" sz="5100" b="1" i="0" u="none" strike="noStrike" cap="none" dirty="0" err="1">
                <a:solidFill>
                  <a:srgbClr val="004D40"/>
                </a:solidFill>
                <a:latin typeface="+mj-ea"/>
                <a:ea typeface="+mj-ea"/>
                <a:cs typeface="Montserrat"/>
                <a:sym typeface="Montserrat"/>
              </a:rPr>
              <a:t>수요예측</a:t>
            </a:r>
            <a:r>
              <a:rPr lang="en-US" sz="5100" b="1" i="0" u="none" strike="noStrike" cap="none" dirty="0">
                <a:solidFill>
                  <a:srgbClr val="004D40"/>
                </a:solidFill>
                <a:latin typeface="+mj-ea"/>
                <a:ea typeface="+mj-ea"/>
                <a:cs typeface="Montserrat"/>
                <a:sym typeface="Montserrat"/>
              </a:rPr>
              <a:t> </a:t>
            </a:r>
            <a:r>
              <a:rPr lang="en-US" sz="5100" b="1" i="0" u="none" strike="noStrike" cap="none" dirty="0" err="1">
                <a:solidFill>
                  <a:srgbClr val="004D40"/>
                </a:solidFill>
                <a:latin typeface="+mj-ea"/>
                <a:ea typeface="+mj-ea"/>
                <a:cs typeface="Montserrat"/>
                <a:sym typeface="Montserrat"/>
              </a:rPr>
              <a:t>기반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</a:br>
            <a:r>
              <a:rPr lang="en-US" sz="5100" b="1" i="0" u="none" strike="noStrike" cap="none" dirty="0" err="1">
                <a:solidFill>
                  <a:srgbClr val="00796B"/>
                </a:solidFill>
                <a:latin typeface="+mj-ea"/>
                <a:ea typeface="+mj-ea"/>
                <a:cs typeface="Montserrat"/>
                <a:sym typeface="Montserrat"/>
              </a:rPr>
              <a:t>발주</a:t>
            </a:r>
            <a:r>
              <a:rPr lang="en-US" sz="5100" b="1" i="0" u="none" strike="noStrike" cap="none" dirty="0">
                <a:solidFill>
                  <a:srgbClr val="00796B"/>
                </a:solidFill>
                <a:latin typeface="+mj-ea"/>
                <a:ea typeface="+mj-ea"/>
                <a:cs typeface="Montserrat"/>
                <a:sym typeface="Montserrat"/>
              </a:rPr>
              <a:t>/</a:t>
            </a:r>
            <a:r>
              <a:rPr lang="en-US" sz="5100" b="1" i="0" u="none" strike="noStrike" cap="none" dirty="0" err="1">
                <a:solidFill>
                  <a:srgbClr val="00796B"/>
                </a:solidFill>
                <a:latin typeface="+mj-ea"/>
                <a:ea typeface="+mj-ea"/>
                <a:cs typeface="Montserrat"/>
                <a:sym typeface="Montserrat"/>
              </a:rPr>
              <a:t>물류</a:t>
            </a:r>
            <a:r>
              <a:rPr lang="en-US" sz="5100" b="1" i="0" u="none" strike="noStrike" cap="none" dirty="0">
                <a:solidFill>
                  <a:srgbClr val="00796B"/>
                </a:solidFill>
                <a:latin typeface="+mj-ea"/>
                <a:ea typeface="+mj-ea"/>
                <a:cs typeface="Montserrat"/>
                <a:sym typeface="Montserrat"/>
              </a:rPr>
              <a:t> </a:t>
            </a:r>
            <a:r>
              <a:rPr lang="en-US" sz="5100" b="1" i="0" u="none" strike="noStrike" cap="none" dirty="0" err="1">
                <a:solidFill>
                  <a:srgbClr val="00796B"/>
                </a:solidFill>
                <a:latin typeface="+mj-ea"/>
                <a:ea typeface="+mj-ea"/>
                <a:cs typeface="Montserrat"/>
                <a:sym typeface="Montserrat"/>
              </a:rPr>
              <a:t>최적화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</a:br>
            <a:r>
              <a:rPr lang="en-US" sz="5100" b="1" i="0" u="none" strike="noStrike" cap="none" dirty="0">
                <a:solidFill>
                  <a:srgbClr val="004D40"/>
                </a:solidFill>
                <a:latin typeface="+mj-ea"/>
                <a:ea typeface="+mj-ea"/>
                <a:cs typeface="Montserrat"/>
                <a:sym typeface="Montserrat"/>
              </a:rPr>
              <a:t> </a:t>
            </a:r>
            <a:r>
              <a:rPr lang="en-US" sz="5100" b="1" i="0" u="none" strike="noStrike" cap="none" dirty="0" err="1">
                <a:solidFill>
                  <a:srgbClr val="004D40"/>
                </a:solidFill>
                <a:latin typeface="+mj-ea"/>
                <a:ea typeface="+mj-ea"/>
                <a:cs typeface="Montserrat"/>
                <a:sym typeface="Montserrat"/>
              </a:rPr>
              <a:t>머신러닝</a:t>
            </a:r>
            <a:r>
              <a:rPr lang="en-US" sz="5100" b="1" i="0" u="none" strike="noStrike" cap="none" dirty="0">
                <a:solidFill>
                  <a:srgbClr val="004D40"/>
                </a:solidFill>
                <a:latin typeface="+mj-ea"/>
                <a:ea typeface="+mj-ea"/>
                <a:cs typeface="Montserrat"/>
                <a:sym typeface="Montserrat"/>
              </a:rPr>
              <a:t> </a:t>
            </a:r>
            <a:r>
              <a:rPr lang="en-US" sz="5100" b="1" i="0" u="none" strike="noStrike" cap="none" dirty="0" err="1">
                <a:solidFill>
                  <a:srgbClr val="004D40"/>
                </a:solidFill>
                <a:latin typeface="+mj-ea"/>
                <a:ea typeface="+mj-ea"/>
                <a:cs typeface="Montserrat"/>
                <a:sym typeface="Montserrat"/>
              </a:rPr>
              <a:t>프로젝트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A733B-DF5E-48EF-A2A0-67E921DDE981}"/>
              </a:ext>
            </a:extLst>
          </p:cNvPr>
          <p:cNvSpPr txBox="1"/>
          <p:nvPr/>
        </p:nvSpPr>
        <p:spPr>
          <a:xfrm>
            <a:off x="8362950" y="5596033"/>
            <a:ext cx="2428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66666"/>
                </a:solidFill>
                <a:latin typeface="+mn-ea"/>
              </a:rPr>
              <a:t>TEAM </a:t>
            </a:r>
            <a:r>
              <a:rPr lang="ko-KR" altLang="en-US" sz="2000" b="1" dirty="0" err="1">
                <a:solidFill>
                  <a:srgbClr val="666666"/>
                </a:solidFill>
                <a:latin typeface="+mn-ea"/>
              </a:rPr>
              <a:t>사공사오</a:t>
            </a:r>
            <a:endParaRPr lang="ko-KR" altLang="en-US" sz="2000" b="1" dirty="0">
              <a:solidFill>
                <a:srgbClr val="666666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Linear Regression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예측 모델링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87803C-31AA-4A75-98C2-734CAF428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ABD761B-0562-4FEB-976C-C38511363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30" y="1972619"/>
            <a:ext cx="3338513" cy="3315489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86760AE-7AA3-4EA6-89A7-2B63B8AE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435" y="3506837"/>
            <a:ext cx="2452080" cy="2924077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878B868-FE51-455C-B25F-2F3054D68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720" y="2378074"/>
            <a:ext cx="4298155" cy="3360041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5CEDFB9E-F025-4FCC-8A06-527431F4B8D5}"/>
              </a:ext>
            </a:extLst>
          </p:cNvPr>
          <p:cNvSpPr/>
          <p:nvPr/>
        </p:nvSpPr>
        <p:spPr>
          <a:xfrm>
            <a:off x="523875" y="1651000"/>
            <a:ext cx="180022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00" b="1" kern="0" spc="-13" dirty="0">
                <a:solidFill>
                  <a:srgbClr val="000000">
                    <a:alpha val="99000"/>
                  </a:srgbClr>
                </a:solidFill>
                <a:latin typeface="+mn-ea"/>
                <a:ea typeface="+mn-ea"/>
                <a:cs typeface="Inter" pitchFamily="34" charset="-120"/>
              </a:rPr>
              <a:t>머신러닝 학습 코드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CC345672-44BE-45E2-8C1E-5548A3D8BAAF}"/>
              </a:ext>
            </a:extLst>
          </p:cNvPr>
          <p:cNvSpPr/>
          <p:nvPr/>
        </p:nvSpPr>
        <p:spPr>
          <a:xfrm>
            <a:off x="7743825" y="2042747"/>
            <a:ext cx="928688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00" b="1" kern="0" spc="-13" dirty="0">
                <a:solidFill>
                  <a:srgbClr val="000000">
                    <a:alpha val="99000"/>
                  </a:srgbClr>
                </a:solidFill>
                <a:latin typeface="+mn-ea"/>
                <a:ea typeface="+mn-ea"/>
                <a:cs typeface="Inter" pitchFamily="34" charset="-120"/>
              </a:rPr>
              <a:t>시각화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FCBF90-50D2-4124-999A-0DAF0A864118}"/>
              </a:ext>
            </a:extLst>
          </p:cNvPr>
          <p:cNvSpPr txBox="1"/>
          <p:nvPr/>
        </p:nvSpPr>
        <p:spPr>
          <a:xfrm>
            <a:off x="7673975" y="5937808"/>
            <a:ext cx="3898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전체적인 추세는 따라가지만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특히 높은 수요 영역에서는 정확도가 떨어진</a:t>
            </a:r>
          </a:p>
        </p:txBody>
      </p:sp>
    </p:spTree>
    <p:extLst>
      <p:ext uri="{BB962C8B-B14F-4D97-AF65-F5344CB8AC3E}">
        <p14:creationId xmlns:p14="http://schemas.microsoft.com/office/powerpoint/2010/main" val="47789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 Ra</a:t>
            </a: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ndom Forest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예측 모델링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F813473-F275-4A81-88DD-0E93A8725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67C42F-D9A4-4D79-B872-703B408B8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C9F104-1451-4C01-B576-8D128CB7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010010"/>
            <a:ext cx="4114470" cy="29433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E34875-F8E7-4A65-A343-B7EB2BAD4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605" y="3633897"/>
            <a:ext cx="3525794" cy="2880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E8B4BE-54EB-4D6B-BCBE-3E34FBD47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801" y="2377463"/>
            <a:ext cx="4826899" cy="3672252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95B9D22F-B881-46ED-88BA-BE16CC2AE05F}"/>
              </a:ext>
            </a:extLst>
          </p:cNvPr>
          <p:cNvSpPr/>
          <p:nvPr/>
        </p:nvSpPr>
        <p:spPr>
          <a:xfrm>
            <a:off x="523875" y="1651000"/>
            <a:ext cx="180022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00" b="1" kern="0" spc="-13" dirty="0">
                <a:solidFill>
                  <a:srgbClr val="000000">
                    <a:alpha val="99000"/>
                  </a:srgbClr>
                </a:solidFill>
                <a:latin typeface="+mn-ea"/>
                <a:ea typeface="+mn-ea"/>
                <a:cs typeface="Inter" pitchFamily="34" charset="-120"/>
              </a:rPr>
              <a:t>머신러닝 학습 코드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DD8E77B-2331-4A60-893D-CA6DA43F99B0}"/>
              </a:ext>
            </a:extLst>
          </p:cNvPr>
          <p:cNvSpPr/>
          <p:nvPr/>
        </p:nvSpPr>
        <p:spPr>
          <a:xfrm>
            <a:off x="7648575" y="2106277"/>
            <a:ext cx="928688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00" b="1" kern="0" spc="-13" dirty="0">
                <a:solidFill>
                  <a:srgbClr val="000000">
                    <a:alpha val="99000"/>
                  </a:srgbClr>
                </a:solidFill>
                <a:latin typeface="+mn-ea"/>
                <a:ea typeface="+mn-ea"/>
                <a:cs typeface="Inter" pitchFamily="34" charset="-120"/>
              </a:rPr>
              <a:t>시각화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3140E-002F-4647-AACC-96DEB4AFDF7B}"/>
              </a:ext>
            </a:extLst>
          </p:cNvPr>
          <p:cNvSpPr txBox="1"/>
          <p:nvPr/>
        </p:nvSpPr>
        <p:spPr>
          <a:xfrm>
            <a:off x="7682349" y="6192247"/>
            <a:ext cx="41477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높은 수요 영역에서는 일부 예측 오차가 존재하여 </a:t>
            </a:r>
            <a:r>
              <a:rPr lang="ko-KR" altLang="en-US" dirty="0" err="1">
                <a:latin typeface="+mn-ea"/>
                <a:ea typeface="+mn-ea"/>
              </a:rPr>
              <a:t>극단값에</a:t>
            </a:r>
            <a:r>
              <a:rPr lang="ko-KR" altLang="en-US" dirty="0">
                <a:latin typeface="+mn-ea"/>
                <a:ea typeface="+mn-ea"/>
              </a:rPr>
              <a:t> 대한 예측 정확도는 제한적</a:t>
            </a:r>
          </a:p>
        </p:txBody>
      </p:sp>
    </p:spTree>
    <p:extLst>
      <p:ext uri="{BB962C8B-B14F-4D97-AF65-F5344CB8AC3E}">
        <p14:creationId xmlns:p14="http://schemas.microsoft.com/office/powerpoint/2010/main" val="3424404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en-US" sz="3150" b="1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XGBoost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예측 모델링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ACC2814-BE5C-4F41-844F-FD449C758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2101318"/>
            <a:ext cx="3162300" cy="3883526"/>
          </a:xfrm>
          <a:prstGeom prst="rect">
            <a:avLst/>
          </a:prstGeom>
        </p:spPr>
      </p:pic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0B2A5922-D33C-49AF-AF18-B14078314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638" y="2093550"/>
            <a:ext cx="2728912" cy="3696204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72D4C5FF-00DE-4B7B-AF6A-397FF464C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876" y="2560192"/>
            <a:ext cx="4872824" cy="2716657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23BDB12F-956C-43E1-8404-3CC272C23BF9}"/>
              </a:ext>
            </a:extLst>
          </p:cNvPr>
          <p:cNvSpPr/>
          <p:nvPr/>
        </p:nvSpPr>
        <p:spPr>
          <a:xfrm>
            <a:off x="742950" y="1651210"/>
            <a:ext cx="180022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00" b="1" kern="0" spc="-13" dirty="0">
                <a:solidFill>
                  <a:srgbClr val="000000">
                    <a:alpha val="99000"/>
                  </a:srgbClr>
                </a:solidFill>
                <a:latin typeface="+mn-ea"/>
                <a:ea typeface="+mn-ea"/>
                <a:cs typeface="Inter" pitchFamily="34" charset="-120"/>
              </a:rPr>
              <a:t>머신러닝 학습 코드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78B71BE-A0AB-46A3-A2CA-355B360FE26A}"/>
              </a:ext>
            </a:extLst>
          </p:cNvPr>
          <p:cNvSpPr/>
          <p:nvPr/>
        </p:nvSpPr>
        <p:spPr>
          <a:xfrm>
            <a:off x="7629525" y="2322067"/>
            <a:ext cx="928688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00" b="1" kern="0" spc="-13" dirty="0">
                <a:solidFill>
                  <a:srgbClr val="000000">
                    <a:alpha val="99000"/>
                  </a:srgbClr>
                </a:solidFill>
                <a:latin typeface="+mn-ea"/>
                <a:ea typeface="+mn-ea"/>
                <a:cs typeface="Inter" pitchFamily="34" charset="-120"/>
              </a:rPr>
              <a:t>시각화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21FDF-BBEC-411B-BD5C-C156FCECD1CF}"/>
              </a:ext>
            </a:extLst>
          </p:cNvPr>
          <p:cNvSpPr txBox="1"/>
          <p:nvPr/>
        </p:nvSpPr>
        <p:spPr>
          <a:xfrm>
            <a:off x="7488706" y="5526495"/>
            <a:ext cx="4305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RMSE</a:t>
            </a:r>
            <a:r>
              <a:rPr lang="ko-KR" altLang="en-US" dirty="0">
                <a:latin typeface="+mn-ea"/>
                <a:ea typeface="+mn-ea"/>
              </a:rPr>
              <a:t>가 거의 동일하게 유지되는 것을 확인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latin typeface="+mn-ea"/>
                <a:ea typeface="+mn-ea"/>
              </a:rPr>
              <a:t>일반화 성능이 우수</a:t>
            </a:r>
            <a:r>
              <a:rPr lang="ko-KR" altLang="en-US" dirty="0">
                <a:latin typeface="+mn-ea"/>
                <a:ea typeface="+mn-ea"/>
              </a:rPr>
              <a:t>하며 학습 과정이 안정적임</a:t>
            </a:r>
          </a:p>
        </p:txBody>
      </p:sp>
    </p:spTree>
    <p:extLst>
      <p:ext uri="{BB962C8B-B14F-4D97-AF65-F5344CB8AC3E}">
        <p14:creationId xmlns:p14="http://schemas.microsoft.com/office/powerpoint/2010/main" val="69269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en-US" sz="3150" b="1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LightGBM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예측 모델링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01A3BC05-FFEB-4606-9D5A-B551EE9D5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2" y="2167690"/>
            <a:ext cx="2439059" cy="2682400"/>
          </a:xfrm>
          <a:prstGeom prst="rect">
            <a:avLst/>
          </a:prstGeom>
        </p:spPr>
      </p:pic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E95D590A-D6BD-4D7A-BE1D-903EF2A1A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79" y="1634654"/>
            <a:ext cx="2444718" cy="2416423"/>
          </a:xfrm>
          <a:prstGeom prst="rect">
            <a:avLst/>
          </a:prstGeom>
        </p:spPr>
      </p:pic>
      <p:pic>
        <p:nvPicPr>
          <p:cNvPr id="8" name="Image 4" descr="preencoded.png">
            <a:extLst>
              <a:ext uri="{FF2B5EF4-FFF2-40B4-BE49-F238E27FC236}">
                <a16:creationId xmlns:a16="http://schemas.microsoft.com/office/drawing/2014/main" id="{D595B871-D7FF-4C96-91D3-F5F1AB7BD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779" y="4234761"/>
            <a:ext cx="2303242" cy="2569219"/>
          </a:xfrm>
          <a:prstGeom prst="rect">
            <a:avLst/>
          </a:prstGeom>
        </p:spPr>
      </p:pic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4638071A-245D-48F8-AD3B-5517B8B55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077" y="2452688"/>
            <a:ext cx="4852987" cy="2999416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B1418C83-CB7F-4285-88A4-F328943FDD9E}"/>
              </a:ext>
            </a:extLst>
          </p:cNvPr>
          <p:cNvSpPr/>
          <p:nvPr/>
        </p:nvSpPr>
        <p:spPr>
          <a:xfrm>
            <a:off x="676275" y="1651000"/>
            <a:ext cx="180022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00" b="1" kern="0" spc="-13" dirty="0">
                <a:solidFill>
                  <a:srgbClr val="000000">
                    <a:alpha val="99000"/>
                  </a:srgbClr>
                </a:solidFill>
                <a:latin typeface="+mn-ea"/>
                <a:ea typeface="+mn-ea"/>
                <a:cs typeface="Inter" pitchFamily="34" charset="-120"/>
              </a:rPr>
              <a:t>머신러닝 학습 코드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274CFAC-DDD7-4586-BD44-213B7E2ACCD0}"/>
              </a:ext>
            </a:extLst>
          </p:cNvPr>
          <p:cNvSpPr/>
          <p:nvPr/>
        </p:nvSpPr>
        <p:spPr>
          <a:xfrm>
            <a:off x="7229475" y="2154761"/>
            <a:ext cx="928688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00" b="1" kern="0" spc="-13" dirty="0">
                <a:solidFill>
                  <a:srgbClr val="000000">
                    <a:alpha val="99000"/>
                  </a:srgbClr>
                </a:solidFill>
                <a:latin typeface="+mn-ea"/>
                <a:ea typeface="+mn-ea"/>
                <a:cs typeface="Inter" pitchFamily="34" charset="-120"/>
              </a:rPr>
              <a:t>시각화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A7367-7305-44C6-9A39-468C14F44D42}"/>
              </a:ext>
            </a:extLst>
          </p:cNvPr>
          <p:cNvSpPr txBox="1"/>
          <p:nvPr/>
        </p:nvSpPr>
        <p:spPr>
          <a:xfrm>
            <a:off x="7327900" y="5741938"/>
            <a:ext cx="4305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RMSE</a:t>
            </a:r>
            <a:r>
              <a:rPr lang="ko-KR" altLang="en-US" dirty="0">
                <a:latin typeface="+mn-ea"/>
                <a:ea typeface="+mn-ea"/>
              </a:rPr>
              <a:t>가 거의 동일하게 유지되는 것을 확인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latin typeface="+mn-ea"/>
                <a:ea typeface="+mn-ea"/>
              </a:rPr>
              <a:t>일반화 성능이 우수</a:t>
            </a:r>
            <a:r>
              <a:rPr lang="ko-KR" altLang="en-US" dirty="0">
                <a:latin typeface="+mn-ea"/>
                <a:ea typeface="+mn-ea"/>
              </a:rPr>
              <a:t>하며 학습 과정이 안정적임</a:t>
            </a:r>
          </a:p>
        </p:txBody>
      </p:sp>
    </p:spTree>
    <p:extLst>
      <p:ext uri="{BB962C8B-B14F-4D97-AF65-F5344CB8AC3E}">
        <p14:creationId xmlns:p14="http://schemas.microsoft.com/office/powerpoint/2010/main" val="358267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평가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예측 모델링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7163504-7929-4E67-92C0-9D26D9672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006021"/>
              </p:ext>
            </p:extLst>
          </p:nvPr>
        </p:nvGraphicFramePr>
        <p:xfrm>
          <a:off x="1377950" y="1838325"/>
          <a:ext cx="9817100" cy="3976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0">
                  <a:extLst>
                    <a:ext uri="{9D8B030D-6E8A-4147-A177-3AD203B41FA5}">
                      <a16:colId xmlns:a16="http://schemas.microsoft.com/office/drawing/2014/main" val="42711108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79533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544033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78565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51235327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4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Linear Regression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4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4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4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4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61356"/>
                  </a:ext>
                </a:extLst>
              </a:tr>
              <a:tr h="803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처리 속도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빠름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매우 느림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빠름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느림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7974963"/>
                  </a:ext>
                </a:extLst>
              </a:tr>
              <a:tr h="803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예측 정확도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부족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우수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우수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우수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276183"/>
                  </a:ext>
                </a:extLst>
              </a:tr>
              <a:tr h="803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과적합</a:t>
                      </a:r>
                      <a:r>
                        <a:rPr lang="ko-KR" altLang="en-US" sz="1600" b="0" dirty="0"/>
                        <a:t> 위험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낮음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중간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높음</a:t>
                      </a:r>
                      <a:endParaRPr lang="en-US" altLang="ko-KR" sz="1600" b="0" dirty="0"/>
                    </a:p>
                    <a:p>
                      <a:pPr algn="ctr" latinLnBrk="1"/>
                      <a:r>
                        <a:rPr lang="en-US" altLang="ko-KR" sz="1600" b="0" dirty="0"/>
                        <a:t>(</a:t>
                      </a:r>
                      <a:r>
                        <a:rPr lang="ko-KR" altLang="en-US" sz="1600" b="0" dirty="0" err="1"/>
                        <a:t>과적합</a:t>
                      </a:r>
                      <a:r>
                        <a:rPr lang="ko-KR" altLang="en-US" sz="1600" b="0" dirty="0"/>
                        <a:t> 여부 확인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높음</a:t>
                      </a:r>
                      <a:endParaRPr lang="en-US" altLang="ko-KR" sz="16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(</a:t>
                      </a:r>
                      <a:r>
                        <a:rPr lang="ko-KR" altLang="en-US" sz="1600" b="0" dirty="0" err="1"/>
                        <a:t>과적합</a:t>
                      </a:r>
                      <a:r>
                        <a:rPr lang="ko-KR" altLang="en-US" sz="1600" b="0" dirty="0"/>
                        <a:t> 여부 확인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3247818"/>
                  </a:ext>
                </a:extLst>
              </a:tr>
              <a:tr h="803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0" dirty="0"/>
                        <a:t>성능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en-US" altLang="ko-KR" sz="1600" dirty="0"/>
                        <a:t>R²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0.73</a:t>
                      </a:r>
                      <a:endParaRPr lang="ko-KR" altLang="en-US" sz="16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0.82</a:t>
                      </a:r>
                      <a:endParaRPr lang="ko-KR" altLang="en-US" sz="16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0.83</a:t>
                      </a:r>
                      <a:endParaRPr lang="ko-KR" altLang="en-US" sz="16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0.83</a:t>
                      </a:r>
                      <a:endParaRPr lang="ko-KR" altLang="en-US" sz="16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802908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670DB9D-0D83-4C99-B6D5-6ADF702FD070}"/>
              </a:ext>
            </a:extLst>
          </p:cNvPr>
          <p:cNvSpPr/>
          <p:nvPr/>
        </p:nvSpPr>
        <p:spPr>
          <a:xfrm>
            <a:off x="1377950" y="5010150"/>
            <a:ext cx="9817100" cy="8042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64600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구현 방향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04 </a:t>
            </a:r>
            <a:r>
              <a:rPr lang="ko-KR" altLang="en-US" sz="1500" b="1" i="0" u="none" strike="noStrike" cap="none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웹 서비스 구현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8" name="Google Shape;85;p13" descr="image.png">
            <a:extLst>
              <a:ext uri="{FF2B5EF4-FFF2-40B4-BE49-F238E27FC236}">
                <a16:creationId xmlns:a16="http://schemas.microsoft.com/office/drawing/2014/main" id="{46FAF2C6-809B-42F2-BED4-AD57187360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0525" y="2236142"/>
            <a:ext cx="3486150" cy="396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6;p13" descr="image.png">
            <a:extLst>
              <a:ext uri="{FF2B5EF4-FFF2-40B4-BE49-F238E27FC236}">
                <a16:creationId xmlns:a16="http://schemas.microsoft.com/office/drawing/2014/main" id="{11FA838A-2D17-4FC4-8105-FEAB6D11B2C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225" y="4209603"/>
            <a:ext cx="21970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7;p13" descr="image.png">
            <a:extLst>
              <a:ext uri="{FF2B5EF4-FFF2-40B4-BE49-F238E27FC236}">
                <a16:creationId xmlns:a16="http://schemas.microsoft.com/office/drawing/2014/main" id="{3D1D9253-D956-4843-A3F3-B8DF594ADCB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44725" y="4209603"/>
            <a:ext cx="2197149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8;p13" descr="image.png">
            <a:extLst>
              <a:ext uri="{FF2B5EF4-FFF2-40B4-BE49-F238E27FC236}">
                <a16:creationId xmlns:a16="http://schemas.microsoft.com/office/drawing/2014/main" id="{AC416F81-8DE4-466D-A7DA-5BE9AF820D3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32375" y="4209603"/>
            <a:ext cx="2197149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9;p13" descr="image.png">
            <a:extLst>
              <a:ext uri="{FF2B5EF4-FFF2-40B4-BE49-F238E27FC236}">
                <a16:creationId xmlns:a16="http://schemas.microsoft.com/office/drawing/2014/main" id="{E7E32599-68D1-4FE4-ABA5-F07AE7DBFC3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7225" y="4952553"/>
            <a:ext cx="21970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0;p13" descr="image.png">
            <a:extLst>
              <a:ext uri="{FF2B5EF4-FFF2-40B4-BE49-F238E27FC236}">
                <a16:creationId xmlns:a16="http://schemas.microsoft.com/office/drawing/2014/main" id="{F3761743-907A-4904-A919-6E808CAE5AB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44725" y="4952553"/>
            <a:ext cx="2197149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1;p13" descr="image.png">
            <a:extLst>
              <a:ext uri="{FF2B5EF4-FFF2-40B4-BE49-F238E27FC236}">
                <a16:creationId xmlns:a16="http://schemas.microsoft.com/office/drawing/2014/main" id="{0F02B9D3-BB82-4035-AC00-0F4F6C9546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32375" y="4952553"/>
            <a:ext cx="2197149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;p13" descr="image.png">
            <a:extLst>
              <a:ext uri="{FF2B5EF4-FFF2-40B4-BE49-F238E27FC236}">
                <a16:creationId xmlns:a16="http://schemas.microsoft.com/office/drawing/2014/main" id="{E7B69E24-CE90-4053-A80A-782427F41AC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05800" y="2531417"/>
            <a:ext cx="28956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3;p13" descr="image.png">
            <a:extLst>
              <a:ext uri="{FF2B5EF4-FFF2-40B4-BE49-F238E27FC236}">
                <a16:creationId xmlns:a16="http://schemas.microsoft.com/office/drawing/2014/main" id="{BB91A688-98C4-4877-9D15-AC8523FBAB9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05800" y="3045767"/>
            <a:ext cx="2895600" cy="158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4;p13">
            <a:extLst>
              <a:ext uri="{FF2B5EF4-FFF2-40B4-BE49-F238E27FC236}">
                <a16:creationId xmlns:a16="http://schemas.microsoft.com/office/drawing/2014/main" id="{E7F56380-F2D6-4C04-9F37-FD272C7B66B6}"/>
              </a:ext>
            </a:extLst>
          </p:cNvPr>
          <p:cNvSpPr txBox="1"/>
          <p:nvPr/>
        </p:nvSpPr>
        <p:spPr>
          <a:xfrm>
            <a:off x="657225" y="1721792"/>
            <a:ext cx="11381422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i="0" u="none" strike="noStrike" cap="non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예상 수요 예측 서비스의 주요 기능 정의</a:t>
            </a:r>
            <a:endParaRPr/>
          </a:p>
        </p:txBody>
      </p:sp>
      <p:sp>
        <p:nvSpPr>
          <p:cNvPr id="19" name="Google Shape;98;p13">
            <a:extLst>
              <a:ext uri="{FF2B5EF4-FFF2-40B4-BE49-F238E27FC236}">
                <a16:creationId xmlns:a16="http://schemas.microsoft.com/office/drawing/2014/main" id="{5DAD9FF1-2614-4F88-8F05-D93DB88BECCE}"/>
              </a:ext>
            </a:extLst>
          </p:cNvPr>
          <p:cNvSpPr txBox="1"/>
          <p:nvPr/>
        </p:nvSpPr>
        <p:spPr>
          <a:xfrm>
            <a:off x="990600" y="2379017"/>
            <a:ext cx="66389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예측 변수 선택 (Input Selection)</a:t>
            </a:r>
            <a:endParaRPr/>
          </a:p>
        </p:txBody>
      </p:sp>
      <p:sp>
        <p:nvSpPr>
          <p:cNvPr id="20" name="Google Shape;99;p13">
            <a:extLst>
              <a:ext uri="{FF2B5EF4-FFF2-40B4-BE49-F238E27FC236}">
                <a16:creationId xmlns:a16="http://schemas.microsoft.com/office/drawing/2014/main" id="{09E4700A-1917-4EAD-8797-0FA56990EC2A}"/>
              </a:ext>
            </a:extLst>
          </p:cNvPr>
          <p:cNvSpPr txBox="1"/>
          <p:nvPr/>
        </p:nvSpPr>
        <p:spPr>
          <a:xfrm>
            <a:off x="657225" y="3245792"/>
            <a:ext cx="69723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**요일, 지역, 매장, 물품, 온도 구간, 날씨 조건** 6가지 주요 조건을 선택하여 머신러닝 모델에 입력하고, 이에 기반한 최적의 수요 예측 결과를 제공합니다.</a:t>
            </a:r>
            <a:endParaRPr/>
          </a:p>
        </p:txBody>
      </p:sp>
      <p:pic>
        <p:nvPicPr>
          <p:cNvPr id="21" name="Google Shape;100;p13" descr="image.png">
            <a:extLst>
              <a:ext uri="{FF2B5EF4-FFF2-40B4-BE49-F238E27FC236}">
                <a16:creationId xmlns:a16="http://schemas.microsoft.com/office/drawing/2014/main" id="{C4C12B40-DDCC-46A0-A769-DFBB1C50B5F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7225" y="2412355"/>
            <a:ext cx="2381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01;p13">
            <a:extLst>
              <a:ext uri="{FF2B5EF4-FFF2-40B4-BE49-F238E27FC236}">
                <a16:creationId xmlns:a16="http://schemas.microsoft.com/office/drawing/2014/main" id="{67D03287-096D-4EB5-BEC6-94E46BC15FB3}"/>
              </a:ext>
            </a:extLst>
          </p:cNvPr>
          <p:cNvSpPr txBox="1"/>
          <p:nvPr/>
        </p:nvSpPr>
        <p:spPr>
          <a:xfrm>
            <a:off x="809625" y="4362003"/>
            <a:ext cx="16192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ED2C9"/>
                </a:solidFill>
                <a:latin typeface="Noto Sans KR"/>
                <a:ea typeface="Noto Sans KR"/>
                <a:cs typeface="Noto Sans KR"/>
                <a:sym typeface="Noto Sans KR"/>
              </a:rPr>
              <a:t>1.</a:t>
            </a:r>
            <a:endParaRPr/>
          </a:p>
        </p:txBody>
      </p:sp>
      <p:sp>
        <p:nvSpPr>
          <p:cNvPr id="23" name="Google Shape;102;p13">
            <a:extLst>
              <a:ext uri="{FF2B5EF4-FFF2-40B4-BE49-F238E27FC236}">
                <a16:creationId xmlns:a16="http://schemas.microsoft.com/office/drawing/2014/main" id="{98CEC4E8-C2AE-4F0F-BA17-CFD976898339}"/>
              </a:ext>
            </a:extLst>
          </p:cNvPr>
          <p:cNvSpPr txBox="1"/>
          <p:nvPr/>
        </p:nvSpPr>
        <p:spPr>
          <a:xfrm>
            <a:off x="3197125" y="4362003"/>
            <a:ext cx="16192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ED2C9"/>
                </a:solidFill>
                <a:latin typeface="Noto Sans KR"/>
                <a:ea typeface="Noto Sans KR"/>
                <a:cs typeface="Noto Sans KR"/>
                <a:sym typeface="Noto Sans KR"/>
              </a:rPr>
              <a:t>2.</a:t>
            </a:r>
            <a:endParaRPr/>
          </a:p>
        </p:txBody>
      </p:sp>
      <p:sp>
        <p:nvSpPr>
          <p:cNvPr id="24" name="Google Shape;103;p13">
            <a:extLst>
              <a:ext uri="{FF2B5EF4-FFF2-40B4-BE49-F238E27FC236}">
                <a16:creationId xmlns:a16="http://schemas.microsoft.com/office/drawing/2014/main" id="{C6C4C475-7E78-4DF8-A88F-AFF95DB19720}"/>
              </a:ext>
            </a:extLst>
          </p:cNvPr>
          <p:cNvSpPr txBox="1"/>
          <p:nvPr/>
        </p:nvSpPr>
        <p:spPr>
          <a:xfrm>
            <a:off x="5584775" y="4362003"/>
            <a:ext cx="16192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ED2C9"/>
                </a:solidFill>
                <a:latin typeface="Noto Sans KR"/>
                <a:ea typeface="Noto Sans KR"/>
                <a:cs typeface="Noto Sans KR"/>
                <a:sym typeface="Noto Sans KR"/>
              </a:rPr>
              <a:t>3.</a:t>
            </a:r>
            <a:endParaRPr/>
          </a:p>
        </p:txBody>
      </p:sp>
      <p:sp>
        <p:nvSpPr>
          <p:cNvPr id="25" name="Google Shape;104;p13">
            <a:extLst>
              <a:ext uri="{FF2B5EF4-FFF2-40B4-BE49-F238E27FC236}">
                <a16:creationId xmlns:a16="http://schemas.microsoft.com/office/drawing/2014/main" id="{0D880AB0-3520-4175-BB00-6587EEED9C93}"/>
              </a:ext>
            </a:extLst>
          </p:cNvPr>
          <p:cNvSpPr txBox="1"/>
          <p:nvPr/>
        </p:nvSpPr>
        <p:spPr>
          <a:xfrm>
            <a:off x="809625" y="5104953"/>
            <a:ext cx="16192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ED2C9"/>
                </a:solidFill>
                <a:latin typeface="Noto Sans KR"/>
                <a:ea typeface="Noto Sans KR"/>
                <a:cs typeface="Noto Sans KR"/>
                <a:sym typeface="Noto Sans KR"/>
              </a:rPr>
              <a:t>4.</a:t>
            </a:r>
            <a:endParaRPr/>
          </a:p>
        </p:txBody>
      </p:sp>
      <p:sp>
        <p:nvSpPr>
          <p:cNvPr id="26" name="Google Shape;105;p13">
            <a:extLst>
              <a:ext uri="{FF2B5EF4-FFF2-40B4-BE49-F238E27FC236}">
                <a16:creationId xmlns:a16="http://schemas.microsoft.com/office/drawing/2014/main" id="{155CDC7C-5ACC-4BB4-99A3-8554F5C49FEC}"/>
              </a:ext>
            </a:extLst>
          </p:cNvPr>
          <p:cNvSpPr txBox="1"/>
          <p:nvPr/>
        </p:nvSpPr>
        <p:spPr>
          <a:xfrm>
            <a:off x="3197125" y="5104953"/>
            <a:ext cx="16192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ED2C9"/>
                </a:solidFill>
                <a:latin typeface="Noto Sans KR"/>
                <a:ea typeface="Noto Sans KR"/>
                <a:cs typeface="Noto Sans KR"/>
                <a:sym typeface="Noto Sans KR"/>
              </a:rPr>
              <a:t>5.</a:t>
            </a:r>
            <a:endParaRPr/>
          </a:p>
        </p:txBody>
      </p:sp>
      <p:sp>
        <p:nvSpPr>
          <p:cNvPr id="27" name="Google Shape;106;p13">
            <a:extLst>
              <a:ext uri="{FF2B5EF4-FFF2-40B4-BE49-F238E27FC236}">
                <a16:creationId xmlns:a16="http://schemas.microsoft.com/office/drawing/2014/main" id="{21A6C837-FEA8-4E90-A0D4-57E136F51F13}"/>
              </a:ext>
            </a:extLst>
          </p:cNvPr>
          <p:cNvSpPr txBox="1"/>
          <p:nvPr/>
        </p:nvSpPr>
        <p:spPr>
          <a:xfrm>
            <a:off x="5584775" y="5104953"/>
            <a:ext cx="16192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9ED2C9"/>
                </a:solidFill>
                <a:latin typeface="Noto Sans KR"/>
                <a:ea typeface="Noto Sans KR"/>
                <a:cs typeface="Noto Sans KR"/>
                <a:sym typeface="Noto Sans KR"/>
              </a:rPr>
              <a:t>6.</a:t>
            </a:r>
            <a:endParaRPr/>
          </a:p>
        </p:txBody>
      </p:sp>
      <p:sp>
        <p:nvSpPr>
          <p:cNvPr id="28" name="Google Shape;107;p13">
            <a:extLst>
              <a:ext uri="{FF2B5EF4-FFF2-40B4-BE49-F238E27FC236}">
                <a16:creationId xmlns:a16="http://schemas.microsoft.com/office/drawing/2014/main" id="{26C103E6-453C-4816-B7CC-7E44E65E6DF6}"/>
              </a:ext>
            </a:extLst>
          </p:cNvPr>
          <p:cNvSpPr txBox="1"/>
          <p:nvPr/>
        </p:nvSpPr>
        <p:spPr>
          <a:xfrm>
            <a:off x="8433435" y="3464867"/>
            <a:ext cx="264033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예상 수요 확인</a:t>
            </a:r>
            <a:endParaRPr/>
          </a:p>
        </p:txBody>
      </p:sp>
      <p:sp>
        <p:nvSpPr>
          <p:cNvPr id="29" name="Google Shape;108;p13">
            <a:extLst>
              <a:ext uri="{FF2B5EF4-FFF2-40B4-BE49-F238E27FC236}">
                <a16:creationId xmlns:a16="http://schemas.microsoft.com/office/drawing/2014/main" id="{2CE3EF97-F02A-4C53-9CDB-F852ACCA1E5A}"/>
              </a:ext>
            </a:extLst>
          </p:cNvPr>
          <p:cNvSpPr txBox="1"/>
          <p:nvPr/>
        </p:nvSpPr>
        <p:spPr>
          <a:xfrm>
            <a:off x="8496300" y="3931592"/>
            <a:ext cx="2514600" cy="3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가장 높은 정확도의 모델이 예측한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5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최종 수요량 제공</a:t>
            </a:r>
            <a:endParaRPr/>
          </a:p>
        </p:txBody>
      </p:sp>
      <p:sp>
        <p:nvSpPr>
          <p:cNvPr id="30" name="Google Shape;109;p13">
            <a:extLst>
              <a:ext uri="{FF2B5EF4-FFF2-40B4-BE49-F238E27FC236}">
                <a16:creationId xmlns:a16="http://schemas.microsoft.com/office/drawing/2014/main" id="{A2A19F64-015B-4313-90E2-ED5DB45BAEEC}"/>
              </a:ext>
            </a:extLst>
          </p:cNvPr>
          <p:cNvSpPr txBox="1"/>
          <p:nvPr/>
        </p:nvSpPr>
        <p:spPr>
          <a:xfrm>
            <a:off x="8534400" y="4866828"/>
            <a:ext cx="2667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맞춤형 시뮬레이션 환경 제공</a:t>
            </a:r>
            <a:endParaRPr/>
          </a:p>
        </p:txBody>
      </p:sp>
      <p:sp>
        <p:nvSpPr>
          <p:cNvPr id="31" name="Google Shape;110;p13">
            <a:extLst>
              <a:ext uri="{FF2B5EF4-FFF2-40B4-BE49-F238E27FC236}">
                <a16:creationId xmlns:a16="http://schemas.microsoft.com/office/drawing/2014/main" id="{65A8BCD2-8092-42A8-B626-6E8AD3EC142A}"/>
              </a:ext>
            </a:extLst>
          </p:cNvPr>
          <p:cNvSpPr txBox="1"/>
          <p:nvPr/>
        </p:nvSpPr>
        <p:spPr>
          <a:xfrm>
            <a:off x="8534400" y="5162103"/>
            <a:ext cx="2667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빠른 의사결정을 위한 직관적인 UI/UX</a:t>
            </a:r>
            <a:endParaRPr/>
          </a:p>
        </p:txBody>
      </p:sp>
      <p:sp>
        <p:nvSpPr>
          <p:cNvPr id="32" name="Google Shape;111;p13">
            <a:extLst>
              <a:ext uri="{FF2B5EF4-FFF2-40B4-BE49-F238E27FC236}">
                <a16:creationId xmlns:a16="http://schemas.microsoft.com/office/drawing/2014/main" id="{DD6B4693-0CDE-4E23-AD7E-A6B33FFA6B1B}"/>
              </a:ext>
            </a:extLst>
          </p:cNvPr>
          <p:cNvSpPr txBox="1"/>
          <p:nvPr/>
        </p:nvSpPr>
        <p:spPr>
          <a:xfrm>
            <a:off x="8534400" y="5457378"/>
            <a:ext cx="2667000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6대 </a:t>
            </a:r>
            <a:r>
              <a:rPr lang="en-US" sz="1125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변수</a:t>
            </a:r>
            <a:r>
              <a:rPr lang="en-US" sz="1125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125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영향</a:t>
            </a:r>
            <a:r>
              <a:rPr lang="en-US" sz="1125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125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r>
              <a:rPr lang="en-US" sz="1125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125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기능</a:t>
            </a:r>
            <a:endParaRPr dirty="0"/>
          </a:p>
        </p:txBody>
      </p:sp>
      <p:pic>
        <p:nvPicPr>
          <p:cNvPr id="33" name="Google Shape;112;p13" descr="image.png">
            <a:extLst>
              <a:ext uri="{FF2B5EF4-FFF2-40B4-BE49-F238E27FC236}">
                <a16:creationId xmlns:a16="http://schemas.microsoft.com/office/drawing/2014/main" id="{A25467FC-3121-4613-AC60-D3D2CFF2C0D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05800" y="4885878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13;p13" descr="image.png">
            <a:extLst>
              <a:ext uri="{FF2B5EF4-FFF2-40B4-BE49-F238E27FC236}">
                <a16:creationId xmlns:a16="http://schemas.microsoft.com/office/drawing/2014/main" id="{FB711F95-6B5F-4923-88F7-30F9FFDA2216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05800" y="5181153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14;p13" descr="image.png">
            <a:extLst>
              <a:ext uri="{FF2B5EF4-FFF2-40B4-BE49-F238E27FC236}">
                <a16:creationId xmlns:a16="http://schemas.microsoft.com/office/drawing/2014/main" id="{E5726C65-18C0-4F77-9F2F-68782937DDFC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05800" y="5476428"/>
            <a:ext cx="133350" cy="15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360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en-US" sz="3150" b="1" i="0" u="none" strike="noStrike" cap="none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Streamlit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코드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04 </a:t>
            </a:r>
            <a:r>
              <a:rPr lang="ko-KR" altLang="en-US" sz="1500" b="1" i="0" u="none" strike="noStrike" cap="none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웹 서비스 구현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56766-4D65-455B-87C1-9B1949E3F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36" y="1850175"/>
            <a:ext cx="2677638" cy="48317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BCD5B9-E6B2-4B85-AE92-33D31F92D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036" y="2891575"/>
            <a:ext cx="2301351" cy="2688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5A0DA6-A3F8-4940-94D0-4D705632A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387" y="2358175"/>
            <a:ext cx="3364770" cy="36919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150DAA-0534-4AC3-9139-1DF760639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7157" y="1850175"/>
            <a:ext cx="3282970" cy="4826292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1CA61758-CE8B-457E-BE4E-A44B22A8D1CB}"/>
              </a:ext>
            </a:extLst>
          </p:cNvPr>
          <p:cNvSpPr/>
          <p:nvPr/>
        </p:nvSpPr>
        <p:spPr>
          <a:xfrm>
            <a:off x="854075" y="1555033"/>
            <a:ext cx="180022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ko-KR" altLang="en-US" sz="1500" b="1" kern="0" spc="-13" dirty="0">
                <a:solidFill>
                  <a:srgbClr val="0070C0"/>
                </a:solidFill>
                <a:latin typeface="+mn-ea"/>
                <a:ea typeface="+mn-ea"/>
                <a:cs typeface="Inter" pitchFamily="34" charset="-120"/>
              </a:rPr>
              <a:t>캐시 및 파일 로드</a:t>
            </a:r>
            <a:endParaRPr lang="en-US" sz="15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CF01BA01-27CE-4E31-88F9-964609AF85A4}"/>
              </a:ext>
            </a:extLst>
          </p:cNvPr>
          <p:cNvSpPr/>
          <p:nvPr/>
        </p:nvSpPr>
        <p:spPr>
          <a:xfrm>
            <a:off x="3328746" y="2596433"/>
            <a:ext cx="1949169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ko-KR" altLang="en-US" sz="1500" b="1" kern="0" spc="-13">
                <a:solidFill>
                  <a:srgbClr val="0070C0"/>
                </a:solidFill>
                <a:latin typeface="+mn-ea"/>
                <a:ea typeface="+mn-ea"/>
                <a:cs typeface="Inter" pitchFamily="34" charset="-120"/>
              </a:rPr>
              <a:t>데이터 및 모델 로드</a:t>
            </a:r>
            <a:endParaRPr lang="en-US" sz="15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5EBF2F2C-0802-444E-B06F-1DE89D91BA9C}"/>
              </a:ext>
            </a:extLst>
          </p:cNvPr>
          <p:cNvSpPr/>
          <p:nvPr/>
        </p:nvSpPr>
        <p:spPr>
          <a:xfrm>
            <a:off x="5644459" y="1985113"/>
            <a:ext cx="1949169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altLang="ko-KR" sz="1500" b="1" kern="0" spc="-13" err="1">
                <a:solidFill>
                  <a:srgbClr val="0070C0"/>
                </a:solidFill>
                <a:latin typeface="+mn-ea"/>
                <a:ea typeface="+mn-ea"/>
                <a:cs typeface="Inter" pitchFamily="34" charset="-120"/>
              </a:rPr>
              <a:t>Streamlit</a:t>
            </a:r>
            <a:r>
              <a:rPr lang="en-US" altLang="ko-KR" sz="1500" b="1" kern="0" spc="-13" dirty="0">
                <a:solidFill>
                  <a:srgbClr val="0070C0"/>
                </a:solidFill>
                <a:latin typeface="+mn-ea"/>
                <a:ea typeface="+mn-ea"/>
                <a:cs typeface="Inter" pitchFamily="34" charset="-120"/>
              </a:rPr>
              <a:t> </a:t>
            </a:r>
            <a:r>
              <a:rPr lang="ko-KR" altLang="en-US" sz="1500" b="1" kern="0" spc="-13" dirty="0">
                <a:solidFill>
                  <a:srgbClr val="0070C0"/>
                </a:solidFill>
                <a:latin typeface="+mn-ea"/>
                <a:ea typeface="+mn-ea"/>
                <a:cs typeface="Inter" pitchFamily="34" charset="-120"/>
              </a:rPr>
              <a:t>코드</a:t>
            </a:r>
            <a:endParaRPr lang="en-US" sz="15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673EAA1F-E214-48C2-8804-636824BB1770}"/>
              </a:ext>
            </a:extLst>
          </p:cNvPr>
          <p:cNvSpPr/>
          <p:nvPr/>
        </p:nvSpPr>
        <p:spPr>
          <a:xfrm>
            <a:off x="8746292" y="1457146"/>
            <a:ext cx="1949169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ko-KR" altLang="en-US" sz="1500" b="1" kern="0" spc="-13" dirty="0">
                <a:solidFill>
                  <a:srgbClr val="0070C0"/>
                </a:solidFill>
                <a:latin typeface="+mn-ea"/>
                <a:ea typeface="+mn-ea"/>
                <a:cs typeface="Inter" pitchFamily="34" charset="-120"/>
              </a:rPr>
              <a:t>모델 예측 코드</a:t>
            </a:r>
            <a:endParaRPr lang="en-US" sz="15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666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 UI </a:t>
            </a:r>
            <a:r>
              <a:rPr lang="ko-KR" alt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04 </a:t>
            </a:r>
            <a:r>
              <a:rPr lang="ko-KR" altLang="en-US" sz="1500" b="1" i="0" u="none" strike="noStrike" cap="none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웹 서비스 구현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E6A8DC-617D-44E6-B2D4-FE0C5B9A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430639"/>
            <a:ext cx="4788075" cy="4987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6E82F7-1C4B-441A-A7A0-A72140FC6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177" y="1478964"/>
            <a:ext cx="4728391" cy="4861024"/>
          </a:xfrm>
          <a:prstGeom prst="rect">
            <a:avLst/>
          </a:prstGeom>
        </p:spPr>
      </p:pic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27C1EB04-16F0-43DD-813F-0ED24A7BE40D}"/>
              </a:ext>
            </a:extLst>
          </p:cNvPr>
          <p:cNvSpPr/>
          <p:nvPr/>
        </p:nvSpPr>
        <p:spPr>
          <a:xfrm rot="20516001">
            <a:off x="2013780" y="5236306"/>
            <a:ext cx="4787508" cy="347665"/>
          </a:xfrm>
          <a:prstGeom prst="rightArrow">
            <a:avLst>
              <a:gd name="adj1" fmla="val 50000"/>
              <a:gd name="adj2" fmla="val 196173"/>
            </a:avLst>
          </a:prstGeom>
          <a:solidFill>
            <a:srgbClr val="74B4AE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F72ED16-B589-41DB-91BC-6D5D24E612A6}"/>
              </a:ext>
            </a:extLst>
          </p:cNvPr>
          <p:cNvSpPr/>
          <p:nvPr/>
        </p:nvSpPr>
        <p:spPr>
          <a:xfrm>
            <a:off x="770882" y="5997571"/>
            <a:ext cx="892089" cy="320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45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5. </a:t>
            </a:r>
            <a:r>
              <a:rPr lang="ko-KR" alt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기대효과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05 </a:t>
            </a:r>
            <a:r>
              <a:rPr lang="ko-KR" altLang="en-US" sz="1500" b="1" i="0" u="none" strike="noStrike" cap="none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결론 및 평가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21" name="Google Shape;86;p13" descr="image.png">
            <a:extLst>
              <a:ext uri="{FF2B5EF4-FFF2-40B4-BE49-F238E27FC236}">
                <a16:creationId xmlns:a16="http://schemas.microsoft.com/office/drawing/2014/main" id="{99BEE1CF-D067-4D73-837E-C284B63C2E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275" y="2801391"/>
            <a:ext cx="3422600" cy="253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7;p13" descr="image.png">
            <a:extLst>
              <a:ext uri="{FF2B5EF4-FFF2-40B4-BE49-F238E27FC236}">
                <a16:creationId xmlns:a16="http://schemas.microsoft.com/office/drawing/2014/main" id="{FBC7DA93-2C8F-4A45-8C3C-C275E31792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4625" y="2801391"/>
            <a:ext cx="3422600" cy="253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8;p13" descr="image.png">
            <a:extLst>
              <a:ext uri="{FF2B5EF4-FFF2-40B4-BE49-F238E27FC236}">
                <a16:creationId xmlns:a16="http://schemas.microsoft.com/office/drawing/2014/main" id="{39EBED6C-C9A8-47D8-B79A-A7D50C31238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92975" y="2801391"/>
            <a:ext cx="3422600" cy="25352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89;p13">
            <a:extLst>
              <a:ext uri="{FF2B5EF4-FFF2-40B4-BE49-F238E27FC236}">
                <a16:creationId xmlns:a16="http://schemas.microsoft.com/office/drawing/2014/main" id="{E4DE5440-30A2-4F9C-B550-30B3120AE47C}"/>
              </a:ext>
            </a:extLst>
          </p:cNvPr>
          <p:cNvSpPr txBox="1"/>
          <p:nvPr/>
        </p:nvSpPr>
        <p:spPr>
          <a:xfrm>
            <a:off x="819150" y="2134641"/>
            <a:ext cx="1123140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성과 영역 (Key Impact Areas)</a:t>
            </a:r>
            <a:endParaRPr/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11AB277B-B7D6-40F0-AFEC-2C6AF368ABBB}"/>
              </a:ext>
            </a:extLst>
          </p:cNvPr>
          <p:cNvSpPr/>
          <p:nvPr/>
        </p:nvSpPr>
        <p:spPr>
          <a:xfrm>
            <a:off x="676275" y="2134641"/>
            <a:ext cx="47625" cy="381000"/>
          </a:xfrm>
          <a:prstGeom prst="rect">
            <a:avLst/>
          </a:prstGeom>
          <a:solidFill>
            <a:srgbClr val="9ED2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108;p13" descr="image.png">
            <a:extLst>
              <a:ext uri="{FF2B5EF4-FFF2-40B4-BE49-F238E27FC236}">
                <a16:creationId xmlns:a16="http://schemas.microsoft.com/office/drawing/2014/main" id="{597F234D-664E-481F-8FCF-D2EBF6F0C72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73188" y="3087141"/>
            <a:ext cx="4286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09;p13">
            <a:extLst>
              <a:ext uri="{FF2B5EF4-FFF2-40B4-BE49-F238E27FC236}">
                <a16:creationId xmlns:a16="http://schemas.microsoft.com/office/drawing/2014/main" id="{599873F7-40FE-48A9-A80E-AA45344D7EBA}"/>
              </a:ext>
            </a:extLst>
          </p:cNvPr>
          <p:cNvSpPr txBox="1"/>
          <p:nvPr/>
        </p:nvSpPr>
        <p:spPr>
          <a:xfrm>
            <a:off x="866775" y="3687216"/>
            <a:ext cx="2993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고정밀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예측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발주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의사결정</a:t>
            </a:r>
            <a:endParaRPr dirty="0"/>
          </a:p>
        </p:txBody>
      </p:sp>
      <p:sp>
        <p:nvSpPr>
          <p:cNvPr id="28" name="Google Shape;110;p13">
            <a:extLst>
              <a:ext uri="{FF2B5EF4-FFF2-40B4-BE49-F238E27FC236}">
                <a16:creationId xmlns:a16="http://schemas.microsoft.com/office/drawing/2014/main" id="{FF9151BE-63E2-4779-9D9B-78D797FA66F1}"/>
              </a:ext>
            </a:extLst>
          </p:cNvPr>
          <p:cNvSpPr txBox="1"/>
          <p:nvPr/>
        </p:nvSpPr>
        <p:spPr>
          <a:xfrm>
            <a:off x="962025" y="4258716"/>
            <a:ext cx="28511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고정밀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예측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(83%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이상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)을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통해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점주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물류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담당자의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발주량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결정에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객관적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지표를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제공</a:t>
            </a:r>
            <a:endParaRPr dirty="0"/>
          </a:p>
        </p:txBody>
      </p:sp>
      <p:pic>
        <p:nvPicPr>
          <p:cNvPr id="29" name="Google Shape;111;p13" descr="image.png">
            <a:extLst>
              <a:ext uri="{FF2B5EF4-FFF2-40B4-BE49-F238E27FC236}">
                <a16:creationId xmlns:a16="http://schemas.microsoft.com/office/drawing/2014/main" id="{F4CA2220-89EE-4655-8B17-5FF7BB6733F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5351" y="3087141"/>
            <a:ext cx="3810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2;p13">
            <a:extLst>
              <a:ext uri="{FF2B5EF4-FFF2-40B4-BE49-F238E27FC236}">
                <a16:creationId xmlns:a16="http://schemas.microsoft.com/office/drawing/2014/main" id="{8279E30A-AA97-47E0-89C8-C06DD5395094}"/>
              </a:ext>
            </a:extLst>
          </p:cNvPr>
          <p:cNvSpPr txBox="1"/>
          <p:nvPr/>
        </p:nvSpPr>
        <p:spPr>
          <a:xfrm>
            <a:off x="4670375" y="3649116"/>
            <a:ext cx="28511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매출 및 효율 증대</a:t>
            </a:r>
            <a:endParaRPr/>
          </a:p>
        </p:txBody>
      </p:sp>
      <p:sp>
        <p:nvSpPr>
          <p:cNvPr id="31" name="Google Shape;113;p13">
            <a:extLst>
              <a:ext uri="{FF2B5EF4-FFF2-40B4-BE49-F238E27FC236}">
                <a16:creationId xmlns:a16="http://schemas.microsoft.com/office/drawing/2014/main" id="{F45086D5-2376-4E5F-8A34-939DEF486276}"/>
              </a:ext>
            </a:extLst>
          </p:cNvPr>
          <p:cNvSpPr txBox="1"/>
          <p:nvPr/>
        </p:nvSpPr>
        <p:spPr>
          <a:xfrm>
            <a:off x="4670375" y="4163466"/>
            <a:ext cx="28511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발주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물류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최적화를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통한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폐기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비용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최소화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품절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방지로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만족도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증대와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수익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증대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효과를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동시에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달성</a:t>
            </a:r>
            <a:endParaRPr dirty="0"/>
          </a:p>
        </p:txBody>
      </p:sp>
      <p:pic>
        <p:nvPicPr>
          <p:cNvPr id="32" name="Google Shape;114;p13" descr="image.png">
            <a:extLst>
              <a:ext uri="{FF2B5EF4-FFF2-40B4-BE49-F238E27FC236}">
                <a16:creationId xmlns:a16="http://schemas.microsoft.com/office/drawing/2014/main" id="{318A09C9-C3B2-4600-8464-40260BE1C22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89889" y="3087141"/>
            <a:ext cx="4286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15;p13">
            <a:extLst>
              <a:ext uri="{FF2B5EF4-FFF2-40B4-BE49-F238E27FC236}">
                <a16:creationId xmlns:a16="http://schemas.microsoft.com/office/drawing/2014/main" id="{1419F6A3-5D20-4093-A0D3-BAF2C1AE7F65}"/>
              </a:ext>
            </a:extLst>
          </p:cNvPr>
          <p:cNvSpPr txBox="1"/>
          <p:nvPr/>
        </p:nvSpPr>
        <p:spPr>
          <a:xfrm>
            <a:off x="8378725" y="3649116"/>
            <a:ext cx="28511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발주 물류 최적화 시스템 기틀</a:t>
            </a:r>
            <a:endParaRPr/>
          </a:p>
        </p:txBody>
      </p:sp>
      <p:sp>
        <p:nvSpPr>
          <p:cNvPr id="34" name="Google Shape;116;p13">
            <a:extLst>
              <a:ext uri="{FF2B5EF4-FFF2-40B4-BE49-F238E27FC236}">
                <a16:creationId xmlns:a16="http://schemas.microsoft.com/office/drawing/2014/main" id="{443F79D1-8BFC-4CA5-A0D3-0300BDC1AC21}"/>
              </a:ext>
            </a:extLst>
          </p:cNvPr>
          <p:cNvSpPr txBox="1"/>
          <p:nvPr/>
        </p:nvSpPr>
        <p:spPr>
          <a:xfrm>
            <a:off x="8378725" y="4144416"/>
            <a:ext cx="28511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50개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매장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데이터를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기반으로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재고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물류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발주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시스템을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통합할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수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있는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중심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관리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체계의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핵심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기반을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마련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48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5. </a:t>
            </a:r>
            <a:r>
              <a:rPr lang="ko-KR" alt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자체 피드백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05 </a:t>
            </a:r>
            <a:r>
              <a:rPr lang="ko-KR" altLang="en-US" sz="1500" b="1" i="0" u="none" strike="noStrike" cap="none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결론 및 평가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13" name="Google Shape;86;p13" descr="image.png">
            <a:extLst>
              <a:ext uri="{FF2B5EF4-FFF2-40B4-BE49-F238E27FC236}">
                <a16:creationId xmlns:a16="http://schemas.microsoft.com/office/drawing/2014/main" id="{DBB48D8A-41B9-4656-AE30-18D161E891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275" y="2290402"/>
            <a:ext cx="5276850" cy="211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7;p13" descr="image.png">
            <a:extLst>
              <a:ext uri="{FF2B5EF4-FFF2-40B4-BE49-F238E27FC236}">
                <a16:creationId xmlns:a16="http://schemas.microsoft.com/office/drawing/2014/main" id="{F85ADC7E-7966-46DA-BE3D-8C4F34F1E0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2290402"/>
            <a:ext cx="5276850" cy="211967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8;p13">
            <a:extLst>
              <a:ext uri="{FF2B5EF4-FFF2-40B4-BE49-F238E27FC236}">
                <a16:creationId xmlns:a16="http://schemas.microsoft.com/office/drawing/2014/main" id="{AECED6C9-780C-442E-A88B-3A02FF2EB6A0}"/>
              </a:ext>
            </a:extLst>
          </p:cNvPr>
          <p:cNvSpPr txBox="1"/>
          <p:nvPr/>
        </p:nvSpPr>
        <p:spPr>
          <a:xfrm>
            <a:off x="819150" y="1623652"/>
            <a:ext cx="1123140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구현의 주요 한계점 (Current Limitations)</a:t>
            </a:r>
            <a:endParaRPr/>
          </a:p>
        </p:txBody>
      </p:sp>
      <p:sp>
        <p:nvSpPr>
          <p:cNvPr id="16" name="Google Shape;89;p13">
            <a:extLst>
              <a:ext uri="{FF2B5EF4-FFF2-40B4-BE49-F238E27FC236}">
                <a16:creationId xmlns:a16="http://schemas.microsoft.com/office/drawing/2014/main" id="{3442A9BF-24E8-4109-B017-AAE2E8D396FE}"/>
              </a:ext>
            </a:extLst>
          </p:cNvPr>
          <p:cNvSpPr/>
          <p:nvPr/>
        </p:nvSpPr>
        <p:spPr>
          <a:xfrm>
            <a:off x="676275" y="1623652"/>
            <a:ext cx="47625" cy="381000"/>
          </a:xfrm>
          <a:prstGeom prst="rect">
            <a:avLst/>
          </a:prstGeom>
          <a:solidFill>
            <a:srgbClr val="9ED2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04;p13" descr="image.png">
            <a:extLst>
              <a:ext uri="{FF2B5EF4-FFF2-40B4-BE49-F238E27FC236}">
                <a16:creationId xmlns:a16="http://schemas.microsoft.com/office/drawing/2014/main" id="{9D7FADBC-6AD6-413C-989C-8474938093E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2604727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5;p13">
            <a:extLst>
              <a:ext uri="{FF2B5EF4-FFF2-40B4-BE49-F238E27FC236}">
                <a16:creationId xmlns:a16="http://schemas.microsoft.com/office/drawing/2014/main" id="{F4575BAE-8151-4387-B44D-DDD1F3A15F63}"/>
              </a:ext>
            </a:extLst>
          </p:cNvPr>
          <p:cNvSpPr txBox="1"/>
          <p:nvPr/>
        </p:nvSpPr>
        <p:spPr>
          <a:xfrm>
            <a:off x="1381125" y="2585677"/>
            <a:ext cx="3267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1. 독립 변수(Feature)의 예측력 한계</a:t>
            </a:r>
            <a:endParaRPr/>
          </a:p>
        </p:txBody>
      </p:sp>
      <p:sp>
        <p:nvSpPr>
          <p:cNvPr id="20" name="Google Shape;106;p13">
            <a:extLst>
              <a:ext uri="{FF2B5EF4-FFF2-40B4-BE49-F238E27FC236}">
                <a16:creationId xmlns:a16="http://schemas.microsoft.com/office/drawing/2014/main" id="{67A43AAB-8FA0-40AD-91A3-28F6378E52A2}"/>
              </a:ext>
            </a:extLst>
          </p:cNvPr>
          <p:cNvSpPr txBox="1"/>
          <p:nvPr/>
        </p:nvSpPr>
        <p:spPr>
          <a:xfrm>
            <a:off x="971550" y="3052402"/>
            <a:ext cx="468630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현재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모델은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요일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지역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매장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물품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온도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날씨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조건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등 6가지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기본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변수에만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의존하고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있습니다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이는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실제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수요를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예측하는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데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필요한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매우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많은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외부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내부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변수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경쟁사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고객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선호도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시즌성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등)에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비해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부족하여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예측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성능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개선에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한계를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보였습니다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pic>
        <p:nvPicPr>
          <p:cNvPr id="21" name="Google Shape;107;p13" descr="image.png">
            <a:extLst>
              <a:ext uri="{FF2B5EF4-FFF2-40B4-BE49-F238E27FC236}">
                <a16:creationId xmlns:a16="http://schemas.microsoft.com/office/drawing/2014/main" id="{D4A2B753-3220-4378-9B3F-9BFE4282D5F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4150" y="2604727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08;p13">
            <a:extLst>
              <a:ext uri="{FF2B5EF4-FFF2-40B4-BE49-F238E27FC236}">
                <a16:creationId xmlns:a16="http://schemas.microsoft.com/office/drawing/2014/main" id="{561532DB-7A5C-4163-AE37-3C314A9D57B5}"/>
              </a:ext>
            </a:extLst>
          </p:cNvPr>
          <p:cNvSpPr txBox="1"/>
          <p:nvPr/>
        </p:nvSpPr>
        <p:spPr>
          <a:xfrm>
            <a:off x="6943725" y="2585677"/>
            <a:ext cx="2924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2. 이벤트/프로모션 데이터의 부재</a:t>
            </a:r>
            <a:endParaRPr/>
          </a:p>
        </p:txBody>
      </p:sp>
      <p:sp>
        <p:nvSpPr>
          <p:cNvPr id="23" name="Google Shape;109;p13">
            <a:extLst>
              <a:ext uri="{FF2B5EF4-FFF2-40B4-BE49-F238E27FC236}">
                <a16:creationId xmlns:a16="http://schemas.microsoft.com/office/drawing/2014/main" id="{0B395428-58BB-46DB-B1F7-772943FF9325}"/>
              </a:ext>
            </a:extLst>
          </p:cNvPr>
          <p:cNvSpPr txBox="1"/>
          <p:nvPr/>
        </p:nvSpPr>
        <p:spPr>
          <a:xfrm>
            <a:off x="6534150" y="3052402"/>
            <a:ext cx="46863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실제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할인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1+1,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특정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날짜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등과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같은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판매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촉진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데이터가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확보되지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않아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단기적인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수요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급증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패턴을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예측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모델에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반영하지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못했습니다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이는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발주량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추천의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정확성을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떨어뜨리는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주요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원인입니다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sp>
        <p:nvSpPr>
          <p:cNvPr id="24" name="Google Shape;90;p13">
            <a:extLst>
              <a:ext uri="{FF2B5EF4-FFF2-40B4-BE49-F238E27FC236}">
                <a16:creationId xmlns:a16="http://schemas.microsoft.com/office/drawing/2014/main" id="{7F9A14DA-A185-4C83-86FC-4BB0B252A25A}"/>
              </a:ext>
            </a:extLst>
          </p:cNvPr>
          <p:cNvSpPr txBox="1"/>
          <p:nvPr/>
        </p:nvSpPr>
        <p:spPr>
          <a:xfrm>
            <a:off x="801220" y="4695944"/>
            <a:ext cx="1123140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향후 개선 방향 및 모델 고도화 로드맵</a:t>
            </a:r>
            <a:endParaRPr/>
          </a:p>
        </p:txBody>
      </p:sp>
      <p:sp>
        <p:nvSpPr>
          <p:cNvPr id="25" name="Google Shape;91;p13">
            <a:extLst>
              <a:ext uri="{FF2B5EF4-FFF2-40B4-BE49-F238E27FC236}">
                <a16:creationId xmlns:a16="http://schemas.microsoft.com/office/drawing/2014/main" id="{933B94DC-8678-46B1-8AC9-6E2C2F117D84}"/>
              </a:ext>
            </a:extLst>
          </p:cNvPr>
          <p:cNvSpPr/>
          <p:nvPr/>
        </p:nvSpPr>
        <p:spPr>
          <a:xfrm>
            <a:off x="658345" y="4695944"/>
            <a:ext cx="47625" cy="381000"/>
          </a:xfrm>
          <a:prstGeom prst="rect">
            <a:avLst/>
          </a:prstGeom>
          <a:solidFill>
            <a:srgbClr val="9ED2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2;p13">
            <a:extLst>
              <a:ext uri="{FF2B5EF4-FFF2-40B4-BE49-F238E27FC236}">
                <a16:creationId xmlns:a16="http://schemas.microsoft.com/office/drawing/2014/main" id="{CDFBAB3E-3136-4FD4-9C98-A1EBCCCE5A95}"/>
              </a:ext>
            </a:extLst>
          </p:cNvPr>
          <p:cNvSpPr txBox="1"/>
          <p:nvPr/>
        </p:nvSpPr>
        <p:spPr>
          <a:xfrm>
            <a:off x="6173320" y="5362694"/>
            <a:ext cx="5324475" cy="259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 **유효 Feature 추가 탐색 및 확보** </a:t>
            </a:r>
            <a:r>
              <a:rPr lang="en-US" sz="1200" b="0" i="0" u="none" strike="noStrike" cap="none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상권 특성, 경쟁 환경, 유동 인구 등 유효성이 입증된 추가 독립 변수를 확보하여 기존 모델의 예측 정확도를 획기적으로 향상시킬 수 있습니다.</a:t>
            </a:r>
            <a:r>
              <a:rPr lang="en-US" sz="1200" b="0" i="0" u="none" strike="noStrike" cap="non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  **이벤트 데이터 파이프라인 구축** </a:t>
            </a:r>
            <a:r>
              <a:rPr lang="en-US" sz="1200" b="0" i="0" u="none" strike="noStrike" cap="none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물품 행사, 날짜 이벤트 등 **내부 판매 데이터를 체계적으로 수집**하고 모델에 반영하여, 이벤트 기간의 수요 변화를 고정밀로 예측 가능하게 합니다.</a:t>
            </a:r>
            <a:endParaRPr/>
          </a:p>
        </p:txBody>
      </p:sp>
      <p:sp>
        <p:nvSpPr>
          <p:cNvPr id="27" name="Google Shape;95;p13">
            <a:extLst>
              <a:ext uri="{FF2B5EF4-FFF2-40B4-BE49-F238E27FC236}">
                <a16:creationId xmlns:a16="http://schemas.microsoft.com/office/drawing/2014/main" id="{10AB8C2F-4B7A-4E32-AA79-823C3ACC266B}"/>
              </a:ext>
            </a:extLst>
          </p:cNvPr>
          <p:cNvSpPr/>
          <p:nvPr/>
        </p:nvSpPr>
        <p:spPr>
          <a:xfrm>
            <a:off x="658345" y="5362694"/>
            <a:ext cx="5324475" cy="961906"/>
          </a:xfrm>
          <a:prstGeom prst="roundRect">
            <a:avLst>
              <a:gd name="adj" fmla="val 5555"/>
            </a:avLst>
          </a:prstGeom>
          <a:solidFill>
            <a:srgbClr val="F7F8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6;p13">
            <a:extLst>
              <a:ext uri="{FF2B5EF4-FFF2-40B4-BE49-F238E27FC236}">
                <a16:creationId xmlns:a16="http://schemas.microsoft.com/office/drawing/2014/main" id="{3AAA9267-708A-4141-9A5A-3A0E8523E909}"/>
              </a:ext>
            </a:extLst>
          </p:cNvPr>
          <p:cNvSpPr txBox="1"/>
          <p:nvPr/>
        </p:nvSpPr>
        <p:spPr>
          <a:xfrm>
            <a:off x="1306045" y="5553194"/>
            <a:ext cx="4543425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유효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Feature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추가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탐색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확보</a:t>
            </a:r>
            <a:r>
              <a:rPr lang="ko-KR" altLang="en-US" sz="1350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하여</a:t>
            </a:r>
            <a:r>
              <a:rPr lang="en-US" altLang="ko-KR" sz="1350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상권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특성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경쟁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환경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유동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인구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등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유효성이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입증된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추가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독립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변수</a:t>
            </a:r>
            <a:r>
              <a:rPr lang="en-US" altLang="ko-KR" sz="1350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모델의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예측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정확도를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획기적으로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향상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29" name="Google Shape;97;p13">
            <a:extLst>
              <a:ext uri="{FF2B5EF4-FFF2-40B4-BE49-F238E27FC236}">
                <a16:creationId xmlns:a16="http://schemas.microsoft.com/office/drawing/2014/main" id="{6AC00358-36C6-42A6-89CF-195C65257B62}"/>
              </a:ext>
            </a:extLst>
          </p:cNvPr>
          <p:cNvSpPr/>
          <p:nvPr/>
        </p:nvSpPr>
        <p:spPr>
          <a:xfrm>
            <a:off x="658345" y="5362694"/>
            <a:ext cx="47625" cy="961906"/>
          </a:xfrm>
          <a:prstGeom prst="rect">
            <a:avLst/>
          </a:prstGeom>
          <a:solidFill>
            <a:srgbClr val="3A75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13">
            <a:extLst>
              <a:ext uri="{FF2B5EF4-FFF2-40B4-BE49-F238E27FC236}">
                <a16:creationId xmlns:a16="http://schemas.microsoft.com/office/drawing/2014/main" id="{4AE7A200-0544-4447-9B59-3BA6C431062A}"/>
              </a:ext>
            </a:extLst>
          </p:cNvPr>
          <p:cNvSpPr/>
          <p:nvPr/>
        </p:nvSpPr>
        <p:spPr>
          <a:xfrm>
            <a:off x="6173320" y="5362694"/>
            <a:ext cx="5324475" cy="961906"/>
          </a:xfrm>
          <a:prstGeom prst="roundRect">
            <a:avLst>
              <a:gd name="adj" fmla="val 5555"/>
            </a:avLst>
          </a:prstGeom>
          <a:solidFill>
            <a:srgbClr val="F7F8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13">
            <a:extLst>
              <a:ext uri="{FF2B5EF4-FFF2-40B4-BE49-F238E27FC236}">
                <a16:creationId xmlns:a16="http://schemas.microsoft.com/office/drawing/2014/main" id="{07CAA079-6DC8-4FCF-A949-3564496BAEB1}"/>
              </a:ext>
            </a:extLst>
          </p:cNvPr>
          <p:cNvSpPr txBox="1"/>
          <p:nvPr/>
        </p:nvSpPr>
        <p:spPr>
          <a:xfrm>
            <a:off x="6801970" y="5553194"/>
            <a:ext cx="4600575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물품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행사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날짜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등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내부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판매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를 체계적으로 수집하고 모델에 반영하여</a:t>
            </a:r>
            <a:r>
              <a:rPr lang="en-US" altLang="ko-KR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기간의 수요 변화를 고정밀로 </a:t>
            </a:r>
            <a:r>
              <a:rPr lang="ko-KR" alt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예측가능하게</a:t>
            </a:r>
            <a:r>
              <a:rPr lang="ko-KR" alt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하는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파이프라인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350" b="0" i="0" u="none" strike="noStrike" cap="none" dirty="0" err="1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구축</a:t>
            </a:r>
            <a:r>
              <a:rPr lang="en-US" sz="1350" b="0" i="0" u="none" strike="noStrike" cap="none" dirty="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</p:txBody>
      </p:sp>
      <p:sp>
        <p:nvSpPr>
          <p:cNvPr id="32" name="Google Shape;100;p13">
            <a:extLst>
              <a:ext uri="{FF2B5EF4-FFF2-40B4-BE49-F238E27FC236}">
                <a16:creationId xmlns:a16="http://schemas.microsoft.com/office/drawing/2014/main" id="{5DE65867-F883-47D5-BEC3-72FBB0E7B329}"/>
              </a:ext>
            </a:extLst>
          </p:cNvPr>
          <p:cNvSpPr/>
          <p:nvPr/>
        </p:nvSpPr>
        <p:spPr>
          <a:xfrm>
            <a:off x="6173320" y="5362694"/>
            <a:ext cx="47625" cy="961906"/>
          </a:xfrm>
          <a:prstGeom prst="rect">
            <a:avLst/>
          </a:prstGeom>
          <a:solidFill>
            <a:srgbClr val="3A75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102;p13" descr="image.png">
            <a:extLst>
              <a:ext uri="{FF2B5EF4-FFF2-40B4-BE49-F238E27FC236}">
                <a16:creationId xmlns:a16="http://schemas.microsoft.com/office/drawing/2014/main" id="{F06EDBFD-C6EC-4392-B70D-7996C9F42B5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6470" y="5572244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03;p13" descr="image.png">
            <a:extLst>
              <a:ext uri="{FF2B5EF4-FFF2-40B4-BE49-F238E27FC236}">
                <a16:creationId xmlns:a16="http://schemas.microsoft.com/office/drawing/2014/main" id="{4719D629-2CF1-4FF9-A463-EF64ABB1E13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11445" y="5572244"/>
            <a:ext cx="200025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44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552104"/>
            <a:ext cx="2095500" cy="311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2250" y="2552104"/>
            <a:ext cx="2095500" cy="311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8250" y="2552104"/>
            <a:ext cx="2095500" cy="311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4250" y="2552104"/>
            <a:ext cx="2095500" cy="311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0" y="2552104"/>
            <a:ext cx="2095500" cy="311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809625" y="3876079"/>
            <a:ext cx="1571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배경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09625" y="4196060"/>
            <a:ext cx="1571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목표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809625" y="4516040"/>
            <a:ext cx="157162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팀 구성 및 역할</a:t>
            </a:r>
            <a:endParaRPr dirty="0"/>
          </a:p>
        </p:txBody>
      </p:sp>
      <p:sp>
        <p:nvSpPr>
          <p:cNvPr id="103" name="Google Shape;103;p14"/>
          <p:cNvSpPr txBox="1"/>
          <p:nvPr/>
        </p:nvSpPr>
        <p:spPr>
          <a:xfrm>
            <a:off x="809625" y="4836021"/>
            <a:ext cx="157162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lang="ko-KR" altLang="en-US" dirty="0"/>
          </a:p>
        </p:txBody>
      </p:sp>
      <p:sp>
        <p:nvSpPr>
          <p:cNvPr id="105" name="Google Shape;105;p14"/>
          <p:cNvSpPr txBox="1"/>
          <p:nvPr/>
        </p:nvSpPr>
        <p:spPr>
          <a:xfrm>
            <a:off x="3095625" y="3876079"/>
            <a:ext cx="1571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수집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3095625" y="4196060"/>
            <a:ext cx="157162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r>
              <a:rPr lang="en-US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200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탐색적 분석</a:t>
            </a:r>
            <a:r>
              <a:rPr lang="en-US" altLang="ko-KR" sz="1200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(EDA)</a:t>
            </a:r>
            <a:endParaRPr dirty="0"/>
          </a:p>
        </p:txBody>
      </p:sp>
      <p:sp>
        <p:nvSpPr>
          <p:cNvPr id="113" name="Google Shape;113;p14"/>
          <p:cNvSpPr txBox="1"/>
          <p:nvPr/>
        </p:nvSpPr>
        <p:spPr>
          <a:xfrm>
            <a:off x="7667625" y="3876079"/>
            <a:ext cx="157162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구현 방향</a:t>
            </a:r>
            <a:endParaRPr dirty="0"/>
          </a:p>
        </p:txBody>
      </p:sp>
      <p:sp>
        <p:nvSpPr>
          <p:cNvPr id="114" name="Google Shape;114;p14"/>
          <p:cNvSpPr txBox="1"/>
          <p:nvPr/>
        </p:nvSpPr>
        <p:spPr>
          <a:xfrm>
            <a:off x="7667625" y="4196060"/>
            <a:ext cx="157162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Streamlit</a:t>
            </a:r>
            <a:r>
              <a:rPr lang="en-US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코드</a:t>
            </a:r>
            <a:endParaRPr dirty="0"/>
          </a:p>
        </p:txBody>
      </p:sp>
      <p:sp>
        <p:nvSpPr>
          <p:cNvPr id="115" name="Google Shape;115;p14"/>
          <p:cNvSpPr txBox="1"/>
          <p:nvPr/>
        </p:nvSpPr>
        <p:spPr>
          <a:xfrm>
            <a:off x="7667625" y="4516040"/>
            <a:ext cx="157162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UI </a:t>
            </a:r>
            <a:r>
              <a:rPr lang="ko-KR" altLang="en-US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lang="ko-KR" altLang="en-US" sz="1200" dirty="0"/>
          </a:p>
        </p:txBody>
      </p:sp>
      <p:sp>
        <p:nvSpPr>
          <p:cNvPr id="117" name="Google Shape;117;p14"/>
          <p:cNvSpPr txBox="1"/>
          <p:nvPr/>
        </p:nvSpPr>
        <p:spPr>
          <a:xfrm>
            <a:off x="9953625" y="3876079"/>
            <a:ext cx="1571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기대</a:t>
            </a:r>
            <a:r>
              <a:rPr lang="en-US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endParaRPr dirty="0"/>
          </a:p>
        </p:txBody>
      </p:sp>
      <p:sp>
        <p:nvSpPr>
          <p:cNvPr id="118" name="Google Shape;118;p14"/>
          <p:cNvSpPr txBox="1"/>
          <p:nvPr/>
        </p:nvSpPr>
        <p:spPr>
          <a:xfrm>
            <a:off x="9953625" y="4196060"/>
            <a:ext cx="1571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자체</a:t>
            </a:r>
            <a:r>
              <a:rPr lang="en-US" sz="1200" b="0" i="0" u="none" strike="noStrike" cap="none" dirty="0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546E7A"/>
                </a:solidFill>
                <a:latin typeface="Noto Sans KR"/>
                <a:ea typeface="Noto Sans KR"/>
                <a:cs typeface="Noto Sans KR"/>
                <a:sym typeface="Noto Sans KR"/>
              </a:rPr>
              <a:t>피드백</a:t>
            </a:r>
            <a:endParaRPr dirty="0"/>
          </a:p>
        </p:txBody>
      </p:sp>
      <p:sp>
        <p:nvSpPr>
          <p:cNvPr id="120" name="Google Shape;120;p14"/>
          <p:cNvSpPr txBox="1"/>
          <p:nvPr/>
        </p:nvSpPr>
        <p:spPr>
          <a:xfrm>
            <a:off x="666750" y="3876079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666750" y="4196060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666750" y="4516040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666750" y="4836021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2952750" y="3876079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2952750" y="4196060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60CDB9-3941-4FA8-B989-44E1D502B9D1}"/>
              </a:ext>
            </a:extLst>
          </p:cNvPr>
          <p:cNvGrpSpPr/>
          <p:nvPr/>
        </p:nvGrpSpPr>
        <p:grpSpPr>
          <a:xfrm>
            <a:off x="5238750" y="4109605"/>
            <a:ext cx="1714500" cy="295466"/>
            <a:chOff x="5238750" y="4091229"/>
            <a:chExt cx="1714500" cy="295466"/>
          </a:xfrm>
        </p:grpSpPr>
        <p:sp>
          <p:nvSpPr>
            <p:cNvPr id="109" name="Google Shape;109;p14"/>
            <p:cNvSpPr txBox="1"/>
            <p:nvPr/>
          </p:nvSpPr>
          <p:spPr>
            <a:xfrm>
              <a:off x="5381625" y="4091229"/>
              <a:ext cx="1571625" cy="295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546E7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Linear Regression</a:t>
              </a:r>
              <a:endParaRPr dirty="0"/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5238750" y="4091229"/>
              <a:ext cx="57150" cy="24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B74D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•</a:t>
              </a:r>
              <a:endParaRPr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077231-C494-4BF1-92E4-58E21F413E81}"/>
              </a:ext>
            </a:extLst>
          </p:cNvPr>
          <p:cNvGrpSpPr/>
          <p:nvPr/>
        </p:nvGrpSpPr>
        <p:grpSpPr>
          <a:xfrm>
            <a:off x="5238750" y="4413799"/>
            <a:ext cx="1714500" cy="295466"/>
            <a:chOff x="5238750" y="4411210"/>
            <a:chExt cx="1714500" cy="295466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5381625" y="4411210"/>
              <a:ext cx="1571625" cy="295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546E7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Random Forest</a:t>
              </a:r>
              <a:endParaRPr dirty="0"/>
            </a:p>
          </p:txBody>
        </p:sp>
        <p:sp>
          <p:nvSpPr>
            <p:cNvPr id="130" name="Google Shape;130;p14"/>
            <p:cNvSpPr txBox="1"/>
            <p:nvPr/>
          </p:nvSpPr>
          <p:spPr>
            <a:xfrm>
              <a:off x="5238750" y="4411210"/>
              <a:ext cx="57150" cy="24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B74D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•</a:t>
              </a:r>
              <a:endParaRPr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8BCF54-E6D9-4869-B146-B3130CC53ECA}"/>
              </a:ext>
            </a:extLst>
          </p:cNvPr>
          <p:cNvGrpSpPr/>
          <p:nvPr/>
        </p:nvGrpSpPr>
        <p:grpSpPr>
          <a:xfrm>
            <a:off x="5238750" y="4717993"/>
            <a:ext cx="1714500" cy="295466"/>
            <a:chOff x="5238750" y="4731190"/>
            <a:chExt cx="1714500" cy="295466"/>
          </a:xfrm>
        </p:grpSpPr>
        <p:sp>
          <p:nvSpPr>
            <p:cNvPr id="111" name="Google Shape;111;p14"/>
            <p:cNvSpPr txBox="1"/>
            <p:nvPr/>
          </p:nvSpPr>
          <p:spPr>
            <a:xfrm>
              <a:off x="5381625" y="4731190"/>
              <a:ext cx="1571625" cy="295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 err="1">
                  <a:solidFill>
                    <a:srgbClr val="546E7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XGBoost</a:t>
              </a:r>
              <a:endParaRPr dirty="0"/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5238750" y="4731190"/>
              <a:ext cx="57150" cy="24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B74D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•</a:t>
              </a:r>
              <a:endParaRPr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40BCFB-5FE4-44D8-938B-B1AF53F9E963}"/>
              </a:ext>
            </a:extLst>
          </p:cNvPr>
          <p:cNvGrpSpPr/>
          <p:nvPr/>
        </p:nvGrpSpPr>
        <p:grpSpPr>
          <a:xfrm>
            <a:off x="5238750" y="5022187"/>
            <a:ext cx="1714500" cy="295466"/>
            <a:chOff x="5238750" y="5051171"/>
            <a:chExt cx="1714500" cy="295466"/>
          </a:xfrm>
        </p:grpSpPr>
        <p:sp>
          <p:nvSpPr>
            <p:cNvPr id="112" name="Google Shape;112;p14"/>
            <p:cNvSpPr txBox="1"/>
            <p:nvPr/>
          </p:nvSpPr>
          <p:spPr>
            <a:xfrm>
              <a:off x="5381625" y="5051171"/>
              <a:ext cx="1571625" cy="295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 err="1">
                  <a:solidFill>
                    <a:srgbClr val="546E7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LightGBM</a:t>
              </a:r>
              <a:endParaRPr dirty="0"/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5238750" y="5051171"/>
              <a:ext cx="57150" cy="24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B74D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•</a:t>
              </a:r>
              <a:endParaRPr/>
            </a:p>
          </p:txBody>
        </p:sp>
      </p:grpSp>
      <p:sp>
        <p:nvSpPr>
          <p:cNvPr id="133" name="Google Shape;133;p14"/>
          <p:cNvSpPr txBox="1"/>
          <p:nvPr/>
        </p:nvSpPr>
        <p:spPr>
          <a:xfrm>
            <a:off x="7524750" y="3876079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34" name="Google Shape;134;p14"/>
          <p:cNvSpPr txBox="1"/>
          <p:nvPr/>
        </p:nvSpPr>
        <p:spPr>
          <a:xfrm>
            <a:off x="7524750" y="4196060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7524750" y="4516040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9810750" y="3876079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9810750" y="4196060"/>
            <a:ext cx="571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B74D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666750" y="808285"/>
            <a:ext cx="115252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INDEX</a:t>
            </a: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476250" y="808285"/>
            <a:ext cx="95250" cy="457200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666750" y="2790229"/>
            <a:ext cx="171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/>
          </a:p>
        </p:txBody>
      </p:sp>
      <p:sp>
        <p:nvSpPr>
          <p:cNvPr id="143" name="Google Shape;143;p14"/>
          <p:cNvSpPr txBox="1"/>
          <p:nvPr/>
        </p:nvSpPr>
        <p:spPr>
          <a:xfrm>
            <a:off x="666750" y="3342679"/>
            <a:ext cx="17145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</a:t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666750" y="3723679"/>
            <a:ext cx="17145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2952750" y="2790229"/>
            <a:ext cx="171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2952750" y="3342679"/>
            <a:ext cx="17145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분석</a:t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>
            <a:off x="2952750" y="3723679"/>
            <a:ext cx="17145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5238750" y="2790229"/>
            <a:ext cx="171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sp>
        <p:nvSpPr>
          <p:cNvPr id="149" name="Google Shape;149;p14"/>
          <p:cNvSpPr txBox="1"/>
          <p:nvPr/>
        </p:nvSpPr>
        <p:spPr>
          <a:xfrm>
            <a:off x="5238750" y="3342679"/>
            <a:ext cx="17145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예측 모델링</a:t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5238750" y="3723679"/>
            <a:ext cx="17145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"/>
          <p:cNvSpPr txBox="1"/>
          <p:nvPr/>
        </p:nvSpPr>
        <p:spPr>
          <a:xfrm>
            <a:off x="7524750" y="2790229"/>
            <a:ext cx="171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/>
          </a:p>
        </p:txBody>
      </p:sp>
      <p:sp>
        <p:nvSpPr>
          <p:cNvPr id="152" name="Google Shape;152;p14"/>
          <p:cNvSpPr txBox="1"/>
          <p:nvPr/>
        </p:nvSpPr>
        <p:spPr>
          <a:xfrm>
            <a:off x="7524750" y="3342679"/>
            <a:ext cx="17145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웹서비스 구현</a:t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7524750" y="3723679"/>
            <a:ext cx="17145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9810750" y="2790229"/>
            <a:ext cx="171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9810750" y="3342679"/>
            <a:ext cx="17145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 및 평가</a:t>
            </a:r>
            <a:endParaRPr/>
          </a:p>
        </p:txBody>
      </p:sp>
      <p:sp>
        <p:nvSpPr>
          <p:cNvPr id="156" name="Google Shape;156;p14"/>
          <p:cNvSpPr/>
          <p:nvPr/>
        </p:nvSpPr>
        <p:spPr>
          <a:xfrm>
            <a:off x="9810750" y="3723679"/>
            <a:ext cx="17145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4FA899-A444-4F3B-B7F9-236CFB9C657B}"/>
              </a:ext>
            </a:extLst>
          </p:cNvPr>
          <p:cNvGrpSpPr/>
          <p:nvPr/>
        </p:nvGrpSpPr>
        <p:grpSpPr>
          <a:xfrm>
            <a:off x="5238750" y="3805411"/>
            <a:ext cx="1714500" cy="295466"/>
            <a:chOff x="5238750" y="3805411"/>
            <a:chExt cx="1714500" cy="295466"/>
          </a:xfrm>
        </p:grpSpPr>
        <p:sp>
          <p:nvSpPr>
            <p:cNvPr id="65" name="Google Shape;109;p14">
              <a:extLst>
                <a:ext uri="{FF2B5EF4-FFF2-40B4-BE49-F238E27FC236}">
                  <a16:creationId xmlns:a16="http://schemas.microsoft.com/office/drawing/2014/main" id="{86DCBFF4-18A4-4C13-B8C5-15F12B6C8646}"/>
                </a:ext>
              </a:extLst>
            </p:cNvPr>
            <p:cNvSpPr txBox="1"/>
            <p:nvPr/>
          </p:nvSpPr>
          <p:spPr>
            <a:xfrm>
              <a:off x="5381625" y="3805411"/>
              <a:ext cx="1571625" cy="295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546E7A"/>
                  </a:solidFill>
                  <a:latin typeface="Noto Sans KR"/>
                  <a:ea typeface="Noto Sans KR"/>
                  <a:sym typeface="Noto Sans KR"/>
                </a:rPr>
                <a:t>모델 선택</a:t>
              </a:r>
              <a:endParaRPr dirty="0"/>
            </a:p>
          </p:txBody>
        </p:sp>
        <p:sp>
          <p:nvSpPr>
            <p:cNvPr id="66" name="Google Shape;129;p14">
              <a:extLst>
                <a:ext uri="{FF2B5EF4-FFF2-40B4-BE49-F238E27FC236}">
                  <a16:creationId xmlns:a16="http://schemas.microsoft.com/office/drawing/2014/main" id="{1AA7A7D6-C8B2-47AA-9EC4-48EBF7D24613}"/>
                </a:ext>
              </a:extLst>
            </p:cNvPr>
            <p:cNvSpPr txBox="1"/>
            <p:nvPr/>
          </p:nvSpPr>
          <p:spPr>
            <a:xfrm>
              <a:off x="5238750" y="3805411"/>
              <a:ext cx="57150" cy="24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FFB74D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•</a:t>
              </a:r>
              <a:endParaRPr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9F08C8-35FF-4D61-8A95-7F189092FADC}"/>
              </a:ext>
            </a:extLst>
          </p:cNvPr>
          <p:cNvGrpSpPr/>
          <p:nvPr/>
        </p:nvGrpSpPr>
        <p:grpSpPr>
          <a:xfrm>
            <a:off x="5238750" y="5326381"/>
            <a:ext cx="1714500" cy="295466"/>
            <a:chOff x="5238750" y="5326381"/>
            <a:chExt cx="1714500" cy="295466"/>
          </a:xfrm>
        </p:grpSpPr>
        <p:sp>
          <p:nvSpPr>
            <p:cNvPr id="67" name="Google Shape;112;p14">
              <a:extLst>
                <a:ext uri="{FF2B5EF4-FFF2-40B4-BE49-F238E27FC236}">
                  <a16:creationId xmlns:a16="http://schemas.microsoft.com/office/drawing/2014/main" id="{B371AE8F-2C73-470C-B419-981DE19C1451}"/>
                </a:ext>
              </a:extLst>
            </p:cNvPr>
            <p:cNvSpPr txBox="1"/>
            <p:nvPr/>
          </p:nvSpPr>
          <p:spPr>
            <a:xfrm>
              <a:off x="5381625" y="5326381"/>
              <a:ext cx="1571625" cy="295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 err="1">
                  <a:solidFill>
                    <a:srgbClr val="546E7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모델</a:t>
              </a:r>
              <a:r>
                <a:rPr lang="en-US" sz="1200" b="0" i="0" u="none" strike="noStrike" cap="none" dirty="0">
                  <a:solidFill>
                    <a:srgbClr val="546E7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200" b="0" i="0" u="none" strike="noStrike" cap="none" dirty="0" err="1">
                  <a:solidFill>
                    <a:srgbClr val="546E7A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평가</a:t>
              </a:r>
              <a:endParaRPr dirty="0"/>
            </a:p>
          </p:txBody>
        </p:sp>
        <p:sp>
          <p:nvSpPr>
            <p:cNvPr id="68" name="Google Shape;132;p14">
              <a:extLst>
                <a:ext uri="{FF2B5EF4-FFF2-40B4-BE49-F238E27FC236}">
                  <a16:creationId xmlns:a16="http://schemas.microsoft.com/office/drawing/2014/main" id="{8866D785-12F1-411A-BEB4-1C6EC734BEDF}"/>
                </a:ext>
              </a:extLst>
            </p:cNvPr>
            <p:cNvSpPr txBox="1"/>
            <p:nvPr/>
          </p:nvSpPr>
          <p:spPr>
            <a:xfrm>
              <a:off x="5238750" y="5326381"/>
              <a:ext cx="57150" cy="24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FFB74D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•</a:t>
              </a: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3262313" y="2760910"/>
            <a:ext cx="56673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  <a:r>
              <a:rPr lang="en-US" altLang="ko-KR" sz="700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sz="7000" dirty="0"/>
          </a:p>
        </p:txBody>
      </p:sp>
      <p:sp>
        <p:nvSpPr>
          <p:cNvPr id="175" name="Google Shape;175;p15"/>
          <p:cNvSpPr/>
          <p:nvPr/>
        </p:nvSpPr>
        <p:spPr>
          <a:xfrm>
            <a:off x="3382963" y="2835713"/>
            <a:ext cx="95250" cy="935749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8AFD1-2935-4832-BF3D-A7E882A0D728}"/>
              </a:ext>
            </a:extLst>
          </p:cNvPr>
          <p:cNvSpPr txBox="1"/>
          <p:nvPr/>
        </p:nvSpPr>
        <p:spPr>
          <a:xfrm>
            <a:off x="9677400" y="214408"/>
            <a:ext cx="2428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66666"/>
                </a:solidFill>
                <a:latin typeface="+mn-ea"/>
              </a:rPr>
              <a:t>TEAM </a:t>
            </a:r>
            <a:r>
              <a:rPr lang="ko-KR" altLang="en-US" sz="2000" b="1" dirty="0" err="1">
                <a:solidFill>
                  <a:srgbClr val="666666"/>
                </a:solidFill>
                <a:latin typeface="+mn-ea"/>
              </a:rPr>
              <a:t>사공사오</a:t>
            </a:r>
            <a:endParaRPr lang="ko-KR" altLang="en-US" sz="2000" b="1" dirty="0">
              <a:solidFill>
                <a:srgbClr val="66666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100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Supporting data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71C6BA-D9AB-4E27-9BB4-6371A0BB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576092"/>
            <a:ext cx="5151566" cy="1752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D93F77-C202-4CFB-B03D-716A4A47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3" y="3449868"/>
            <a:ext cx="5113463" cy="25529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C21B37-00A8-453A-94C0-AE53FA655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001" y="4628169"/>
            <a:ext cx="5128704" cy="19585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C7454B-ED03-4F77-BC62-01E1F5A327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816" y="271321"/>
            <a:ext cx="5159187" cy="27281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E2F831-7BA7-47FD-8C77-793DC085B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705" y="1054925"/>
            <a:ext cx="4595258" cy="24538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181FE8-C1D7-4A1D-AAAC-C700E9CF50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4893" y="3536481"/>
            <a:ext cx="4625741" cy="1844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6A2207-A88E-4BB9-B6EC-6E0AB1C14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6036" y="4458581"/>
            <a:ext cx="4625741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1. 추진 배경</a:t>
            </a: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프로젝트 개요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sp>
        <p:nvSpPr>
          <p:cNvPr id="26" name="Google Shape;105;p14">
            <a:extLst>
              <a:ext uri="{FF2B5EF4-FFF2-40B4-BE49-F238E27FC236}">
                <a16:creationId xmlns:a16="http://schemas.microsoft.com/office/drawing/2014/main" id="{15F8A919-C39A-4520-836B-B6ABE44CB6FE}"/>
              </a:ext>
            </a:extLst>
          </p:cNvPr>
          <p:cNvSpPr txBox="1"/>
          <p:nvPr/>
        </p:nvSpPr>
        <p:spPr>
          <a:xfrm>
            <a:off x="847725" y="1579811"/>
            <a:ext cx="104965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1B5E20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r>
              <a:rPr lang="ko-KR" altLang="en-US" sz="2400" b="1" i="0" u="none" strike="noStrike" cap="none" dirty="0">
                <a:solidFill>
                  <a:srgbClr val="1B5E20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기반 수요 예측으로 편의점 발주와 재고를 최적화하는 </a:t>
            </a:r>
            <a:r>
              <a:rPr lang="ko-KR" altLang="en-US" sz="2400" b="1" i="0" u="none" strike="noStrike" cap="none" dirty="0" err="1">
                <a:solidFill>
                  <a:srgbClr val="1B5E20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r>
              <a:rPr lang="ko-KR" altLang="en-US" sz="2400" b="1" i="0" u="none" strike="noStrike" cap="none" dirty="0">
                <a:solidFill>
                  <a:srgbClr val="1B5E20"/>
                </a:solidFill>
                <a:latin typeface="Noto Sans KR"/>
                <a:ea typeface="Noto Sans KR"/>
                <a:cs typeface="Noto Sans KR"/>
                <a:sym typeface="Noto Sans KR"/>
              </a:rPr>
              <a:t> 프로젝트</a:t>
            </a:r>
            <a:r>
              <a:rPr lang="en-US" sz="2400" b="1" i="0" u="none" strike="noStrike" cap="none" dirty="0">
                <a:solidFill>
                  <a:srgbClr val="1B5E20"/>
                </a:solidFill>
                <a:latin typeface="Noto Sans KR"/>
                <a:ea typeface="Noto Sans KR"/>
                <a:cs typeface="Noto Sans KR"/>
                <a:sym typeface="Noto Sans KR"/>
              </a:rPr>
              <a:t>"</a:t>
            </a:r>
            <a:endParaRPr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F38F353-B42B-489A-B371-B4C4E89985BA}"/>
              </a:ext>
            </a:extLst>
          </p:cNvPr>
          <p:cNvGrpSpPr/>
          <p:nvPr/>
        </p:nvGrpSpPr>
        <p:grpSpPr>
          <a:xfrm>
            <a:off x="1223962" y="2344671"/>
            <a:ext cx="6105525" cy="1211460"/>
            <a:chOff x="1181100" y="2688133"/>
            <a:chExt cx="6105525" cy="121146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CCBD6D4-E822-413D-A3C9-805FE87F89B4}"/>
                </a:ext>
              </a:extLst>
            </p:cNvPr>
            <p:cNvGrpSpPr/>
            <p:nvPr/>
          </p:nvGrpSpPr>
          <p:grpSpPr>
            <a:xfrm>
              <a:off x="1181100" y="2688133"/>
              <a:ext cx="4371975" cy="1211460"/>
              <a:chOff x="1181100" y="2688133"/>
              <a:chExt cx="4371975" cy="1211460"/>
            </a:xfrm>
          </p:grpSpPr>
          <p:pic>
            <p:nvPicPr>
              <p:cNvPr id="21" name="Google Shape;96;p14" descr="image.png">
                <a:extLst>
                  <a:ext uri="{FF2B5EF4-FFF2-40B4-BE49-F238E27FC236}">
                    <a16:creationId xmlns:a16="http://schemas.microsoft.com/office/drawing/2014/main" id="{701C9A9D-8ECB-4250-8D47-71EA7D78F2B6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81100" y="2688133"/>
                <a:ext cx="4371975" cy="12114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100;p14">
                <a:extLst>
                  <a:ext uri="{FF2B5EF4-FFF2-40B4-BE49-F238E27FC236}">
                    <a16:creationId xmlns:a16="http://schemas.microsoft.com/office/drawing/2014/main" id="{7242CAD2-169F-413C-854F-A0DC3A88B252}"/>
                  </a:ext>
                </a:extLst>
              </p:cNvPr>
              <p:cNvSpPr txBox="1"/>
              <p:nvPr/>
            </p:nvSpPr>
            <p:spPr>
              <a:xfrm>
                <a:off x="1466850" y="2945308"/>
                <a:ext cx="200025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C62828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📉 재고 과잉 (폐기)</a:t>
                </a:r>
                <a:endParaRPr/>
              </a:p>
            </p:txBody>
          </p:sp>
        </p:grpSp>
        <p:sp>
          <p:nvSpPr>
            <p:cNvPr id="28" name="Google Shape;107;p14">
              <a:extLst>
                <a:ext uri="{FF2B5EF4-FFF2-40B4-BE49-F238E27FC236}">
                  <a16:creationId xmlns:a16="http://schemas.microsoft.com/office/drawing/2014/main" id="{952290FE-1CE3-4A16-9DBA-27542769430E}"/>
                </a:ext>
              </a:extLst>
            </p:cNvPr>
            <p:cNvSpPr txBox="1"/>
            <p:nvPr/>
          </p:nvSpPr>
          <p:spPr>
            <a:xfrm>
              <a:off x="1466850" y="3326308"/>
              <a:ext cx="5819775" cy="406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 dirty="0" err="1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유통기한</a:t>
              </a:r>
              <a:r>
                <a:rPr lang="en-US" sz="1650" b="0" i="0" u="none" strike="noStrike" cap="none" dirty="0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650" b="0" i="0" u="none" strike="noStrike" cap="none" dirty="0" err="1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경과로</a:t>
              </a:r>
              <a:r>
                <a:rPr lang="en-US" sz="1650" b="0" i="0" u="none" strike="noStrike" cap="none" dirty="0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650" b="0" i="0" u="none" strike="noStrike" cap="none" dirty="0" err="1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인한</a:t>
              </a:r>
              <a:r>
                <a:rPr lang="en-US" sz="1650" b="0" i="0" u="none" strike="noStrike" cap="none" dirty="0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650" b="0" i="0" u="none" strike="noStrike" cap="none" dirty="0" err="1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비용</a:t>
              </a:r>
              <a:r>
                <a:rPr lang="en-US" sz="1650" b="0" i="0" u="none" strike="noStrike" cap="none" dirty="0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650" b="0" i="0" u="none" strike="noStrike" cap="none" dirty="0" err="1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손실</a:t>
              </a:r>
              <a:r>
                <a:rPr lang="en-US" sz="1650" b="0" i="0" u="none" strike="noStrike" cap="none" dirty="0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r>
                <a:rPr lang="en-US" sz="1650" b="0" i="0" u="none" strike="noStrike" cap="none" dirty="0" err="1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발생</a:t>
              </a:r>
              <a:endParaRPr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725DAD-3C18-4522-ACB3-52B6F650E372}"/>
              </a:ext>
            </a:extLst>
          </p:cNvPr>
          <p:cNvGrpSpPr/>
          <p:nvPr/>
        </p:nvGrpSpPr>
        <p:grpSpPr>
          <a:xfrm>
            <a:off x="6267450" y="2344671"/>
            <a:ext cx="6105525" cy="1211460"/>
            <a:chOff x="1181100" y="4090094"/>
            <a:chExt cx="6105525" cy="1211460"/>
          </a:xfrm>
        </p:grpSpPr>
        <p:pic>
          <p:nvPicPr>
            <p:cNvPr id="22" name="Google Shape;97;p14" descr="image.png">
              <a:extLst>
                <a:ext uri="{FF2B5EF4-FFF2-40B4-BE49-F238E27FC236}">
                  <a16:creationId xmlns:a16="http://schemas.microsoft.com/office/drawing/2014/main" id="{5FAD8825-8ADF-49C4-A589-3380B4318B2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1100" y="4090094"/>
              <a:ext cx="4371975" cy="1211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01;p14">
              <a:extLst>
                <a:ext uri="{FF2B5EF4-FFF2-40B4-BE49-F238E27FC236}">
                  <a16:creationId xmlns:a16="http://schemas.microsoft.com/office/drawing/2014/main" id="{CAEF32FF-E240-42A9-A0FE-387B0AF2185E}"/>
                </a:ext>
              </a:extLst>
            </p:cNvPr>
            <p:cNvSpPr txBox="1"/>
            <p:nvPr/>
          </p:nvSpPr>
          <p:spPr>
            <a:xfrm>
              <a:off x="1466850" y="4347269"/>
              <a:ext cx="2000250" cy="257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1565C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📦 재고 부족 (품절)</a:t>
              </a:r>
              <a:endParaRPr/>
            </a:p>
          </p:txBody>
        </p:sp>
        <p:sp>
          <p:nvSpPr>
            <p:cNvPr id="29" name="Google Shape;108;p14">
              <a:extLst>
                <a:ext uri="{FF2B5EF4-FFF2-40B4-BE49-F238E27FC236}">
                  <a16:creationId xmlns:a16="http://schemas.microsoft.com/office/drawing/2014/main" id="{5BAC49AE-89E8-49AD-99A8-93D641C38620}"/>
                </a:ext>
              </a:extLst>
            </p:cNvPr>
            <p:cNvSpPr txBox="1"/>
            <p:nvPr/>
          </p:nvSpPr>
          <p:spPr>
            <a:xfrm>
              <a:off x="1466850" y="4728269"/>
              <a:ext cx="5819775" cy="335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>
                  <a:solidFill>
                    <a:srgbClr val="455A64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판매 기회 상실 및 고객 만족도 하락</a:t>
              </a:r>
              <a:endParaRPr/>
            </a:p>
          </p:txBody>
        </p:sp>
      </p:grpSp>
      <p:sp>
        <p:nvSpPr>
          <p:cNvPr id="37" name="Google Shape;93;p13">
            <a:extLst>
              <a:ext uri="{FF2B5EF4-FFF2-40B4-BE49-F238E27FC236}">
                <a16:creationId xmlns:a16="http://schemas.microsoft.com/office/drawing/2014/main" id="{49828003-60CC-47C6-BFDF-A5364F2244EE}"/>
              </a:ext>
            </a:extLst>
          </p:cNvPr>
          <p:cNvSpPr txBox="1"/>
          <p:nvPr/>
        </p:nvSpPr>
        <p:spPr>
          <a:xfrm>
            <a:off x="2322058" y="4269958"/>
            <a:ext cx="43529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err="1">
                <a:solidFill>
                  <a:srgbClr val="10B98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r>
              <a:rPr lang="en-US" sz="1700" b="1" i="0" u="none" strike="noStrike" cap="none" dirty="0">
                <a:solidFill>
                  <a:srgbClr val="10B98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00" b="1" i="0" u="none" strike="noStrike" cap="none" dirty="0" err="1">
                <a:solidFill>
                  <a:srgbClr val="10B981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1700" b="1" i="0" u="none" strike="noStrike" cap="none" dirty="0">
                <a:solidFill>
                  <a:srgbClr val="10B98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00" b="1" i="0" u="none" strike="noStrike" cap="none" dirty="0" err="1">
                <a:solidFill>
                  <a:srgbClr val="10B981"/>
                </a:solidFill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r>
              <a:rPr lang="en-US" sz="1700" b="1" i="0" u="none" strike="noStrike" cap="none" dirty="0">
                <a:solidFill>
                  <a:srgbClr val="10B98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700" b="1" i="0" u="none" strike="noStrike" cap="none" dirty="0" err="1">
                <a:solidFill>
                  <a:srgbClr val="10B981"/>
                </a:solidFill>
                <a:latin typeface="Noto Sans KR"/>
                <a:ea typeface="Noto Sans KR"/>
                <a:cs typeface="Noto Sans KR"/>
                <a:sym typeface="Noto Sans KR"/>
              </a:rPr>
              <a:t>방향</a:t>
            </a:r>
            <a:r>
              <a:rPr lang="en-US" sz="1700" b="1" i="0" u="none" strike="noStrike" cap="none" dirty="0">
                <a:solidFill>
                  <a:srgbClr val="10B981"/>
                </a:solidFill>
                <a:latin typeface="Noto Sans KR"/>
                <a:ea typeface="Noto Sans KR"/>
                <a:cs typeface="Noto Sans KR"/>
                <a:sym typeface="Noto Sans KR"/>
              </a:rPr>
              <a:t> – </a:t>
            </a:r>
            <a:r>
              <a:rPr lang="ko-KR" altLang="en-US" sz="1700" b="1" i="0" u="none" strike="noStrike" cap="none" dirty="0">
                <a:solidFill>
                  <a:srgbClr val="10B98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기반 수요 예측</a:t>
            </a:r>
            <a:endParaRPr sz="1700" dirty="0"/>
          </a:p>
        </p:txBody>
      </p:sp>
      <p:pic>
        <p:nvPicPr>
          <p:cNvPr id="14" name="그래픽 13" descr="뇌 단색으로 채워진">
            <a:extLst>
              <a:ext uri="{FF2B5EF4-FFF2-40B4-BE49-F238E27FC236}">
                <a16:creationId xmlns:a16="http://schemas.microsoft.com/office/drawing/2014/main" id="{49539E0E-9D53-4739-B211-25D1D9213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0149" y="3970438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8EE93D-4166-43BB-BE74-8820C3BE9982}"/>
              </a:ext>
            </a:extLst>
          </p:cNvPr>
          <p:cNvSpPr txBox="1"/>
          <p:nvPr/>
        </p:nvSpPr>
        <p:spPr>
          <a:xfrm>
            <a:off x="2818945" y="4911305"/>
            <a:ext cx="90011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판매 데이터를 학습하여 정확한 </a:t>
            </a:r>
            <a:r>
              <a:rPr lang="ko-KR" altLang="en-US" sz="1500" b="1" dirty="0" err="1"/>
              <a:t>발주량</a:t>
            </a:r>
            <a:r>
              <a:rPr lang="ko-KR" altLang="en-US" sz="1500" b="1" dirty="0"/>
              <a:t> 산출 </a:t>
            </a:r>
            <a:r>
              <a:rPr lang="en-US" altLang="ko-KR" sz="1500" b="1" dirty="0">
                <a:sym typeface="Wingdings" panose="05000000000000000000" pitchFamily="2" charset="2"/>
              </a:rPr>
              <a:t> </a:t>
            </a:r>
            <a:r>
              <a:rPr lang="ko-KR" altLang="en-US" sz="1500" b="1" dirty="0"/>
              <a:t>재고 과잉과 품절을 동시에 최소화하는 전략적 발주 지원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01235-CD97-435F-9BE2-3F9B5B301742}"/>
              </a:ext>
            </a:extLst>
          </p:cNvPr>
          <p:cNvSpPr txBox="1"/>
          <p:nvPr/>
        </p:nvSpPr>
        <p:spPr>
          <a:xfrm>
            <a:off x="2843206" y="5585719"/>
            <a:ext cx="6534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수요량 예측 데이터를 활용하여 쉽게 발주 결정 가능 </a:t>
            </a:r>
            <a:r>
              <a:rPr lang="en-US" altLang="ko-KR" sz="1500" b="1" dirty="0">
                <a:sym typeface="Wingdings" panose="05000000000000000000" pitchFamily="2" charset="2"/>
              </a:rPr>
              <a:t> </a:t>
            </a:r>
            <a:r>
              <a:rPr lang="ko-KR" altLang="en-US" sz="1500" b="1" dirty="0">
                <a:sym typeface="Wingdings" panose="05000000000000000000" pitchFamily="2" charset="2"/>
              </a:rPr>
              <a:t>운영 효율성 극대화</a:t>
            </a:r>
            <a:endParaRPr lang="ko-KR" altLang="en-US" sz="1500" b="1" dirty="0"/>
          </a:p>
        </p:txBody>
      </p:sp>
      <p:pic>
        <p:nvPicPr>
          <p:cNvPr id="19" name="그래픽 18" descr="연구 단색으로 채워진">
            <a:extLst>
              <a:ext uri="{FF2B5EF4-FFF2-40B4-BE49-F238E27FC236}">
                <a16:creationId xmlns:a16="http://schemas.microsoft.com/office/drawing/2014/main" id="{13C64FB3-4036-4A92-829A-55413F711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2058" y="4844287"/>
            <a:ext cx="457200" cy="457200"/>
          </a:xfrm>
          <a:prstGeom prst="rect">
            <a:avLst/>
          </a:prstGeom>
        </p:spPr>
      </p:pic>
      <p:pic>
        <p:nvPicPr>
          <p:cNvPr id="30" name="그래픽 29" descr="프레젠테이션 막대형 차트 단색으로 채워진">
            <a:extLst>
              <a:ext uri="{FF2B5EF4-FFF2-40B4-BE49-F238E27FC236}">
                <a16:creationId xmlns:a16="http://schemas.microsoft.com/office/drawing/2014/main" id="{1FA2990F-33D5-455F-8491-9FADA8B84A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2058" y="5518702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-KR" alt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목표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프로젝트 개요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6" name="Google Shape;181;p16" descr="image.png">
            <a:extLst>
              <a:ext uri="{FF2B5EF4-FFF2-40B4-BE49-F238E27FC236}">
                <a16:creationId xmlns:a16="http://schemas.microsoft.com/office/drawing/2014/main" id="{A6817A05-F9D6-4E04-B70B-8DC3A870C8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604343"/>
            <a:ext cx="355595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2;p16" descr="image.png">
            <a:extLst>
              <a:ext uri="{FF2B5EF4-FFF2-40B4-BE49-F238E27FC236}">
                <a16:creationId xmlns:a16="http://schemas.microsoft.com/office/drawing/2014/main" id="{EBE26B83-3BE9-44AF-8BBD-D52540C2C5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50" y="2604343"/>
            <a:ext cx="355595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3;p16" descr="image.png">
            <a:extLst>
              <a:ext uri="{FF2B5EF4-FFF2-40B4-BE49-F238E27FC236}">
                <a16:creationId xmlns:a16="http://schemas.microsoft.com/office/drawing/2014/main" id="{B357F40D-03A3-4C71-9646-9D861EC9725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9650" y="2604343"/>
            <a:ext cx="355595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5;p16">
            <a:extLst>
              <a:ext uri="{FF2B5EF4-FFF2-40B4-BE49-F238E27FC236}">
                <a16:creationId xmlns:a16="http://schemas.microsoft.com/office/drawing/2014/main" id="{7BA049F5-1EC8-4BA4-A6C2-C52B67987833}"/>
              </a:ext>
            </a:extLst>
          </p:cNvPr>
          <p:cNvSpPr txBox="1"/>
          <p:nvPr/>
        </p:nvSpPr>
        <p:spPr>
          <a:xfrm>
            <a:off x="697389" y="4004518"/>
            <a:ext cx="311367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AI </a:t>
            </a:r>
            <a:r>
              <a:rPr lang="en-US" sz="1950" b="1" i="0" u="none" strike="noStrike" cap="none" dirty="0" err="1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수요</a:t>
            </a:r>
            <a:r>
              <a:rPr lang="en-US" sz="1950" b="1" i="0" u="none" strike="noStrike" cap="none" dirty="0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950" b="1" i="0" u="none" strike="noStrike" cap="none" dirty="0" err="1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예측</a:t>
            </a:r>
            <a:endParaRPr dirty="0"/>
          </a:p>
        </p:txBody>
      </p:sp>
      <p:sp>
        <p:nvSpPr>
          <p:cNvPr id="11" name="Google Shape;186;p16">
            <a:extLst>
              <a:ext uri="{FF2B5EF4-FFF2-40B4-BE49-F238E27FC236}">
                <a16:creationId xmlns:a16="http://schemas.microsoft.com/office/drawing/2014/main" id="{8737A44A-F53F-4333-9A83-B16975BEC178}"/>
              </a:ext>
            </a:extLst>
          </p:cNvPr>
          <p:cNvSpPr txBox="1"/>
          <p:nvPr/>
        </p:nvSpPr>
        <p:spPr>
          <a:xfrm>
            <a:off x="771525" y="4547443"/>
            <a:ext cx="2965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머신러닝을 활용한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 품목별/일별 판매량 정밀 예측</a:t>
            </a:r>
            <a:endParaRPr/>
          </a:p>
        </p:txBody>
      </p:sp>
      <p:sp>
        <p:nvSpPr>
          <p:cNvPr id="12" name="Google Shape;187;p16">
            <a:extLst>
              <a:ext uri="{FF2B5EF4-FFF2-40B4-BE49-F238E27FC236}">
                <a16:creationId xmlns:a16="http://schemas.microsoft.com/office/drawing/2014/main" id="{DE3EC363-71D2-494D-BFA7-15181DB59AE8}"/>
              </a:ext>
            </a:extLst>
          </p:cNvPr>
          <p:cNvSpPr txBox="1"/>
          <p:nvPr/>
        </p:nvSpPr>
        <p:spPr>
          <a:xfrm>
            <a:off x="4539090" y="4004518"/>
            <a:ext cx="311367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자동 발주 추천</a:t>
            </a:r>
            <a:endParaRPr/>
          </a:p>
        </p:txBody>
      </p:sp>
      <p:sp>
        <p:nvSpPr>
          <p:cNvPr id="13" name="Google Shape;188;p16">
            <a:extLst>
              <a:ext uri="{FF2B5EF4-FFF2-40B4-BE49-F238E27FC236}">
                <a16:creationId xmlns:a16="http://schemas.microsoft.com/office/drawing/2014/main" id="{6678D032-04B3-46D2-8FF1-37F3C1B0E1C3}"/>
              </a:ext>
            </a:extLst>
          </p:cNvPr>
          <p:cNvSpPr txBox="1"/>
          <p:nvPr/>
        </p:nvSpPr>
        <p:spPr>
          <a:xfrm>
            <a:off x="4613225" y="4547443"/>
            <a:ext cx="2965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예측 데이터 기반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 최적 발주 수량 자동 제안</a:t>
            </a:r>
            <a:endParaRPr/>
          </a:p>
        </p:txBody>
      </p:sp>
      <p:sp>
        <p:nvSpPr>
          <p:cNvPr id="14" name="Google Shape;189;p16">
            <a:extLst>
              <a:ext uri="{FF2B5EF4-FFF2-40B4-BE49-F238E27FC236}">
                <a16:creationId xmlns:a16="http://schemas.microsoft.com/office/drawing/2014/main" id="{C6362A3C-60B8-4976-A367-403E96102EA4}"/>
              </a:ext>
            </a:extLst>
          </p:cNvPr>
          <p:cNvSpPr txBox="1"/>
          <p:nvPr/>
        </p:nvSpPr>
        <p:spPr>
          <a:xfrm>
            <a:off x="8380790" y="4004518"/>
            <a:ext cx="311367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4D40"/>
                </a:solidFill>
                <a:latin typeface="Noto Sans KR"/>
                <a:ea typeface="Noto Sans KR"/>
                <a:cs typeface="Noto Sans KR"/>
                <a:sym typeface="Noto Sans KR"/>
              </a:rPr>
              <a:t>통합 대시보드</a:t>
            </a:r>
            <a:endParaRPr/>
          </a:p>
        </p:txBody>
      </p:sp>
      <p:sp>
        <p:nvSpPr>
          <p:cNvPr id="15" name="Google Shape;190;p16">
            <a:extLst>
              <a:ext uri="{FF2B5EF4-FFF2-40B4-BE49-F238E27FC236}">
                <a16:creationId xmlns:a16="http://schemas.microsoft.com/office/drawing/2014/main" id="{86122B37-C4D8-4B48-9CD8-B798C5AB9577}"/>
              </a:ext>
            </a:extLst>
          </p:cNvPr>
          <p:cNvSpPr txBox="1"/>
          <p:nvPr/>
        </p:nvSpPr>
        <p:spPr>
          <a:xfrm>
            <a:off x="8454925" y="4547443"/>
            <a:ext cx="2965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매출, 재고, 예측 정보를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 한눈에 파악하는 시각화 웹</a:t>
            </a:r>
            <a:endParaRPr/>
          </a:p>
        </p:txBody>
      </p:sp>
      <p:pic>
        <p:nvPicPr>
          <p:cNvPr id="16" name="Google Shape;191;p16" descr="image.png">
            <a:extLst>
              <a:ext uri="{FF2B5EF4-FFF2-40B4-BE49-F238E27FC236}">
                <a16:creationId xmlns:a16="http://schemas.microsoft.com/office/drawing/2014/main" id="{46036F20-F911-42E9-B558-8D09E621835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676" y="3099643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92;p16" descr="image.png">
            <a:extLst>
              <a:ext uri="{FF2B5EF4-FFF2-40B4-BE49-F238E27FC236}">
                <a16:creationId xmlns:a16="http://schemas.microsoft.com/office/drawing/2014/main" id="{6CC0B7F9-5437-4C82-9EB9-EF91AABE2E8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80376" y="3099643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5;p16" descr="image.png">
            <a:extLst>
              <a:ext uri="{FF2B5EF4-FFF2-40B4-BE49-F238E27FC236}">
                <a16:creationId xmlns:a16="http://schemas.microsoft.com/office/drawing/2014/main" id="{F0122C90-BC4F-44DF-BD8B-81D90A224C6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7226" y="2899618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96;p16" descr="image.png">
            <a:extLst>
              <a:ext uri="{FF2B5EF4-FFF2-40B4-BE49-F238E27FC236}">
                <a16:creationId xmlns:a16="http://schemas.microsoft.com/office/drawing/2014/main" id="{4AA6A052-D263-4349-83D9-F4B8E4D462B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08926" y="2899618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8;p13" descr="image.png">
            <a:extLst>
              <a:ext uri="{FF2B5EF4-FFF2-40B4-BE49-F238E27FC236}">
                <a16:creationId xmlns:a16="http://schemas.microsoft.com/office/drawing/2014/main" id="{9E224E89-1BDA-4314-8AAD-ED5129E8799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77974" y="2920752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0;p13" descr="image.png">
            <a:extLst>
              <a:ext uri="{FF2B5EF4-FFF2-40B4-BE49-F238E27FC236}">
                <a16:creationId xmlns:a16="http://schemas.microsoft.com/office/drawing/2014/main" id="{9F774882-A480-474A-9B44-693DAEE7261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19601" y="29527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02;p13" descr="image.png">
            <a:extLst>
              <a:ext uri="{FF2B5EF4-FFF2-40B4-BE49-F238E27FC236}">
                <a16:creationId xmlns:a16="http://schemas.microsoft.com/office/drawing/2014/main" id="{680E7194-D8E2-43B1-B205-C7764A48316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461301" y="3001044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210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-KR" alt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팀 구성 및 역할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프로젝트 개요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6C6C32C-2010-436D-911E-BE3A3C2EAE57}"/>
              </a:ext>
            </a:extLst>
          </p:cNvPr>
          <p:cNvSpPr/>
          <p:nvPr/>
        </p:nvSpPr>
        <p:spPr>
          <a:xfrm>
            <a:off x="865844" y="1844942"/>
            <a:ext cx="4970536" cy="1905000"/>
          </a:xfrm>
          <a:prstGeom prst="roundRect">
            <a:avLst/>
          </a:prstGeom>
          <a:solidFill>
            <a:srgbClr val="E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8FD1C8F-B8FE-4949-87AB-EB964EF07E07}"/>
              </a:ext>
            </a:extLst>
          </p:cNvPr>
          <p:cNvSpPr/>
          <p:nvPr/>
        </p:nvSpPr>
        <p:spPr>
          <a:xfrm>
            <a:off x="6355620" y="1844942"/>
            <a:ext cx="4970536" cy="1905000"/>
          </a:xfrm>
          <a:prstGeom prst="roundRect">
            <a:avLst/>
          </a:prstGeom>
          <a:solidFill>
            <a:srgbClr val="E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F849246-97F6-4471-971E-F32B5D77503D}"/>
              </a:ext>
            </a:extLst>
          </p:cNvPr>
          <p:cNvSpPr/>
          <p:nvPr/>
        </p:nvSpPr>
        <p:spPr>
          <a:xfrm>
            <a:off x="865844" y="4351471"/>
            <a:ext cx="4970536" cy="1905000"/>
          </a:xfrm>
          <a:prstGeom prst="roundRect">
            <a:avLst/>
          </a:prstGeom>
          <a:solidFill>
            <a:srgbClr val="E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DBB1C53-13D9-4504-AFF4-880059C906A2}"/>
              </a:ext>
            </a:extLst>
          </p:cNvPr>
          <p:cNvSpPr/>
          <p:nvPr/>
        </p:nvSpPr>
        <p:spPr>
          <a:xfrm>
            <a:off x="6355620" y="4351471"/>
            <a:ext cx="4970536" cy="1905000"/>
          </a:xfrm>
          <a:prstGeom prst="roundRect">
            <a:avLst/>
          </a:prstGeom>
          <a:solidFill>
            <a:srgbClr val="E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A434DC-7A49-42CA-8AAC-8B0DDBD31A12}"/>
              </a:ext>
            </a:extLst>
          </p:cNvPr>
          <p:cNvGrpSpPr/>
          <p:nvPr/>
        </p:nvGrpSpPr>
        <p:grpSpPr>
          <a:xfrm>
            <a:off x="6655218" y="2026506"/>
            <a:ext cx="1326802" cy="1522805"/>
            <a:chOff x="5246145" y="1967463"/>
            <a:chExt cx="1699709" cy="1950800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E7D70E5-BD55-4C66-AC32-3475AA5D4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52" t="6595" r="51515" b="51129"/>
            <a:stretch/>
          </p:blipFill>
          <p:spPr>
            <a:xfrm>
              <a:off x="5319807" y="1967463"/>
              <a:ext cx="1552386" cy="1550334"/>
            </a:xfrm>
            <a:prstGeom prst="rect">
              <a:avLst/>
            </a:prstGeom>
          </p:spPr>
        </p:pic>
        <p:sp>
          <p:nvSpPr>
            <p:cNvPr id="63" name="Google Shape;185;p16">
              <a:extLst>
                <a:ext uri="{FF2B5EF4-FFF2-40B4-BE49-F238E27FC236}">
                  <a16:creationId xmlns:a16="http://schemas.microsoft.com/office/drawing/2014/main" id="{A7B6FB7F-2225-4A1C-B937-C48AB4481364}"/>
                </a:ext>
              </a:extLst>
            </p:cNvPr>
            <p:cNvSpPr txBox="1"/>
            <p:nvPr/>
          </p:nvSpPr>
          <p:spPr>
            <a:xfrm>
              <a:off x="5246145" y="3618181"/>
              <a:ext cx="1699709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50" b="1" i="0" u="none" strike="noStrike" cap="none">
                  <a:solidFill>
                    <a:srgbClr val="004D4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김금</a:t>
              </a:r>
              <a:endParaRPr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5EBE7D4-CDB1-4A06-A5FE-4FE47151A46F}"/>
              </a:ext>
            </a:extLst>
          </p:cNvPr>
          <p:cNvGrpSpPr/>
          <p:nvPr/>
        </p:nvGrpSpPr>
        <p:grpSpPr>
          <a:xfrm>
            <a:off x="1149969" y="4508750"/>
            <a:ext cx="1326802" cy="1541872"/>
            <a:chOff x="1638597" y="4143375"/>
            <a:chExt cx="1699709" cy="1975226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3ECDAE82-2DF7-4D11-B263-6D12D5985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52" t="51886" r="51515" b="5838"/>
            <a:stretch/>
          </p:blipFill>
          <p:spPr>
            <a:xfrm>
              <a:off x="1712259" y="4143375"/>
              <a:ext cx="1552386" cy="1550334"/>
            </a:xfrm>
            <a:prstGeom prst="rect">
              <a:avLst/>
            </a:prstGeom>
          </p:spPr>
        </p:pic>
        <p:sp>
          <p:nvSpPr>
            <p:cNvPr id="69" name="Google Shape;185;p16">
              <a:extLst>
                <a:ext uri="{FF2B5EF4-FFF2-40B4-BE49-F238E27FC236}">
                  <a16:creationId xmlns:a16="http://schemas.microsoft.com/office/drawing/2014/main" id="{09227DD4-CA0D-4ED6-8906-6F3B5FDBF4E5}"/>
                </a:ext>
              </a:extLst>
            </p:cNvPr>
            <p:cNvSpPr txBox="1"/>
            <p:nvPr/>
          </p:nvSpPr>
          <p:spPr>
            <a:xfrm>
              <a:off x="1638597" y="5818519"/>
              <a:ext cx="1699709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50" b="1" i="0" u="none" strike="noStrike" cap="none" dirty="0">
                  <a:solidFill>
                    <a:srgbClr val="004D4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최성민</a:t>
              </a:r>
              <a:endParaRPr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9A0CAC6-4C9E-498D-A3ED-E195B93475FB}"/>
              </a:ext>
            </a:extLst>
          </p:cNvPr>
          <p:cNvGrpSpPr/>
          <p:nvPr/>
        </p:nvGrpSpPr>
        <p:grpSpPr>
          <a:xfrm>
            <a:off x="6655218" y="4508750"/>
            <a:ext cx="1326802" cy="1600958"/>
            <a:chOff x="5246145" y="4062693"/>
            <a:chExt cx="1699709" cy="205091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3F19395-DCE9-4EFE-AEA3-3748EDC57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530" t="51850" r="4977" b="5873"/>
            <a:stretch/>
          </p:blipFill>
          <p:spPr>
            <a:xfrm>
              <a:off x="5280211" y="4062693"/>
              <a:ext cx="1631577" cy="1550334"/>
            </a:xfrm>
            <a:prstGeom prst="rect">
              <a:avLst/>
            </a:prstGeom>
          </p:spPr>
        </p:pic>
        <p:sp>
          <p:nvSpPr>
            <p:cNvPr id="75" name="Google Shape;185;p16">
              <a:extLst>
                <a:ext uri="{FF2B5EF4-FFF2-40B4-BE49-F238E27FC236}">
                  <a16:creationId xmlns:a16="http://schemas.microsoft.com/office/drawing/2014/main" id="{49AD6D7E-017E-425D-8169-81BDCDA6A646}"/>
                </a:ext>
              </a:extLst>
            </p:cNvPr>
            <p:cNvSpPr txBox="1"/>
            <p:nvPr/>
          </p:nvSpPr>
          <p:spPr>
            <a:xfrm>
              <a:off x="5246145" y="5813530"/>
              <a:ext cx="1699709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50" b="1" i="0" u="none" strike="noStrike" cap="none">
                  <a:solidFill>
                    <a:srgbClr val="004D4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정연덕</a:t>
              </a:r>
              <a:endParaRPr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82A9825-47B8-4429-88FC-02200B990F16}"/>
              </a:ext>
            </a:extLst>
          </p:cNvPr>
          <p:cNvGrpSpPr/>
          <p:nvPr/>
        </p:nvGrpSpPr>
        <p:grpSpPr>
          <a:xfrm>
            <a:off x="1092469" y="2026506"/>
            <a:ext cx="1326802" cy="1541872"/>
            <a:chOff x="1638598" y="1943037"/>
            <a:chExt cx="1699709" cy="197522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32A0019-6BDD-4305-AEDA-8AFA743C7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836" t="6851" r="5832" b="50872"/>
            <a:stretch/>
          </p:blipFill>
          <p:spPr>
            <a:xfrm>
              <a:off x="1712259" y="1943037"/>
              <a:ext cx="1552386" cy="1550334"/>
            </a:xfrm>
            <a:prstGeom prst="rect">
              <a:avLst/>
            </a:prstGeom>
          </p:spPr>
        </p:pic>
        <p:sp>
          <p:nvSpPr>
            <p:cNvPr id="57" name="Google Shape;185;p16">
              <a:extLst>
                <a:ext uri="{FF2B5EF4-FFF2-40B4-BE49-F238E27FC236}">
                  <a16:creationId xmlns:a16="http://schemas.microsoft.com/office/drawing/2014/main" id="{4C9076F3-2CD7-4CDC-8F92-193EFFC4830E}"/>
                </a:ext>
              </a:extLst>
            </p:cNvPr>
            <p:cNvSpPr txBox="1"/>
            <p:nvPr/>
          </p:nvSpPr>
          <p:spPr>
            <a:xfrm>
              <a:off x="1638598" y="3618181"/>
              <a:ext cx="1699709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50" b="1" i="0" u="none" strike="noStrike" cap="none" dirty="0" err="1">
                  <a:solidFill>
                    <a:srgbClr val="004D4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김요원</a:t>
              </a:r>
              <a:endParaRPr dirty="0"/>
            </a:p>
          </p:txBody>
        </p:sp>
      </p:grpSp>
      <p:sp>
        <p:nvSpPr>
          <p:cNvPr id="54" name="Google Shape;186;p16">
            <a:extLst>
              <a:ext uri="{FF2B5EF4-FFF2-40B4-BE49-F238E27FC236}">
                <a16:creationId xmlns:a16="http://schemas.microsoft.com/office/drawing/2014/main" id="{18765841-68D2-4915-B36F-1128E7BBDFA9}"/>
              </a:ext>
            </a:extLst>
          </p:cNvPr>
          <p:cNvSpPr txBox="1"/>
          <p:nvPr/>
        </p:nvSpPr>
        <p:spPr>
          <a:xfrm>
            <a:off x="2543376" y="2503984"/>
            <a:ext cx="3226400" cy="10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cap="none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</a:t>
            </a:r>
            <a:r>
              <a:rPr lang="ko-KR" altLang="en-US" sz="1300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기획</a:t>
            </a:r>
            <a:endParaRPr lang="en-US" altLang="ko-KR" sz="1300" b="0" i="0" u="none" strike="noStrike" cap="none" dirty="0">
              <a:solidFill>
                <a:srgbClr val="26323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모델학습</a:t>
            </a:r>
            <a:r>
              <a:rPr lang="en-US" altLang="ko-KR" sz="1300" dirty="0"/>
              <a:t>(Linear Regression, </a:t>
            </a:r>
            <a:r>
              <a:rPr lang="en-US" altLang="ko-KR" sz="1300" dirty="0" err="1"/>
              <a:t>XGBoost</a:t>
            </a:r>
            <a:r>
              <a:rPr lang="en-US" altLang="ko-KR" sz="1300" dirty="0"/>
              <a:t>)</a:t>
            </a:r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UI</a:t>
            </a:r>
            <a:r>
              <a:rPr lang="ko-KR" altLang="en-US" sz="1300" dirty="0"/>
              <a:t> 구현</a:t>
            </a:r>
            <a:r>
              <a:rPr lang="en-US" altLang="ko-KR" sz="1300" dirty="0"/>
              <a:t>, </a:t>
            </a:r>
            <a:r>
              <a:rPr lang="ko-KR" altLang="en-US" sz="1300" dirty="0"/>
              <a:t>배포</a:t>
            </a:r>
            <a:endParaRPr lang="en-US" altLang="ko-KR" sz="1300" dirty="0"/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문서작업</a:t>
            </a:r>
            <a:r>
              <a:rPr lang="en-US" altLang="ko-KR" sz="1300" dirty="0"/>
              <a:t>(</a:t>
            </a:r>
            <a:r>
              <a:rPr lang="ko-KR" altLang="en-US" sz="1300" dirty="0"/>
              <a:t>전체</a:t>
            </a:r>
            <a:r>
              <a:rPr lang="en-US" altLang="ko-KR" sz="1300" dirty="0"/>
              <a:t>)</a:t>
            </a:r>
            <a:endParaRPr sz="1300" dirty="0"/>
          </a:p>
        </p:txBody>
      </p:sp>
      <p:sp>
        <p:nvSpPr>
          <p:cNvPr id="82" name="Google Shape;186;p16">
            <a:extLst>
              <a:ext uri="{FF2B5EF4-FFF2-40B4-BE49-F238E27FC236}">
                <a16:creationId xmlns:a16="http://schemas.microsoft.com/office/drawing/2014/main" id="{A76E5105-A463-4AA6-BD1B-7E59C957CFDC}"/>
              </a:ext>
            </a:extLst>
          </p:cNvPr>
          <p:cNvSpPr txBox="1"/>
          <p:nvPr/>
        </p:nvSpPr>
        <p:spPr>
          <a:xfrm>
            <a:off x="2476771" y="2020960"/>
            <a:ext cx="1031573" cy="30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3333"/>
              </a:lnSpc>
            </a:pPr>
            <a:r>
              <a:rPr lang="en-US" altLang="ko-KR" sz="1500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※ </a:t>
            </a:r>
            <a:r>
              <a:rPr lang="ko-KR" altLang="en-US" sz="1500" b="1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500" b="1" i="0" u="none" strike="noStrike" cap="none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팀장</a:t>
            </a:r>
            <a:endParaRPr lang="en-US" altLang="ko-KR" sz="1500" b="1" i="0" u="none" strike="noStrike" cap="none" dirty="0">
              <a:solidFill>
                <a:srgbClr val="26323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" name="Google Shape;186;p16">
            <a:extLst>
              <a:ext uri="{FF2B5EF4-FFF2-40B4-BE49-F238E27FC236}">
                <a16:creationId xmlns:a16="http://schemas.microsoft.com/office/drawing/2014/main" id="{0C2C8E0C-CCA4-43E7-B807-0747A6F9C578}"/>
              </a:ext>
            </a:extLst>
          </p:cNvPr>
          <p:cNvSpPr txBox="1"/>
          <p:nvPr/>
        </p:nvSpPr>
        <p:spPr>
          <a:xfrm>
            <a:off x="8107909" y="2503984"/>
            <a:ext cx="3226400" cy="10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cap="none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설계 및 수집</a:t>
            </a:r>
            <a:endParaRPr lang="en-US" altLang="ko-KR" sz="1300" b="0" i="0" u="none" strike="noStrike" cap="none" dirty="0">
              <a:solidFill>
                <a:srgbClr val="26323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모델학습</a:t>
            </a:r>
            <a:r>
              <a:rPr lang="en-US" altLang="ko-KR" sz="1300" dirty="0"/>
              <a:t>(Random</a:t>
            </a:r>
            <a:r>
              <a:rPr lang="ko-KR" altLang="en-US" sz="1300" dirty="0"/>
              <a:t> </a:t>
            </a:r>
            <a:r>
              <a:rPr lang="en-US" altLang="ko-KR" sz="1300" dirty="0"/>
              <a:t>Forest)</a:t>
            </a:r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배포</a:t>
            </a:r>
            <a:endParaRPr lang="en-US" altLang="ko-KR" sz="1300" dirty="0"/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문서작업</a:t>
            </a:r>
            <a:r>
              <a:rPr lang="en-US" altLang="ko-KR" sz="1300" dirty="0"/>
              <a:t>(</a:t>
            </a:r>
            <a:r>
              <a:rPr lang="ko-KR" altLang="en-US" sz="1300" dirty="0"/>
              <a:t>데이터 분석</a:t>
            </a:r>
            <a:r>
              <a:rPr lang="en-US" altLang="ko-KR" sz="1300" dirty="0"/>
              <a:t>)</a:t>
            </a:r>
            <a:endParaRPr sz="1300" dirty="0"/>
          </a:p>
        </p:txBody>
      </p:sp>
      <p:sp>
        <p:nvSpPr>
          <p:cNvPr id="85" name="Google Shape;186;p16">
            <a:extLst>
              <a:ext uri="{FF2B5EF4-FFF2-40B4-BE49-F238E27FC236}">
                <a16:creationId xmlns:a16="http://schemas.microsoft.com/office/drawing/2014/main" id="{898FF533-33FE-413E-988C-FF53956B936E}"/>
              </a:ext>
            </a:extLst>
          </p:cNvPr>
          <p:cNvSpPr txBox="1"/>
          <p:nvPr/>
        </p:nvSpPr>
        <p:spPr>
          <a:xfrm>
            <a:off x="8041304" y="2020960"/>
            <a:ext cx="1031573" cy="30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3333"/>
              </a:lnSpc>
            </a:pPr>
            <a:r>
              <a:rPr lang="en-US" altLang="ko-KR" sz="1500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※ </a:t>
            </a:r>
            <a:r>
              <a:rPr lang="ko-KR" altLang="en-US" sz="1500" b="1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500" b="1" i="0" u="none" strike="noStrike" cap="none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팀원</a:t>
            </a:r>
            <a:endParaRPr lang="en-US" altLang="ko-KR" sz="1500" b="1" i="0" u="none" strike="noStrike" cap="none" dirty="0">
              <a:solidFill>
                <a:srgbClr val="26323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" name="Google Shape;186;p16">
            <a:extLst>
              <a:ext uri="{FF2B5EF4-FFF2-40B4-BE49-F238E27FC236}">
                <a16:creationId xmlns:a16="http://schemas.microsoft.com/office/drawing/2014/main" id="{9B500438-AA17-4A20-8E1B-B04831830309}"/>
              </a:ext>
            </a:extLst>
          </p:cNvPr>
          <p:cNvSpPr txBox="1"/>
          <p:nvPr/>
        </p:nvSpPr>
        <p:spPr>
          <a:xfrm>
            <a:off x="2609196" y="5045314"/>
            <a:ext cx="3226400" cy="10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cap="none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</a:t>
            </a:r>
            <a:r>
              <a:rPr lang="ko-KR" altLang="en-US" sz="1300" b="0" i="0" u="none" strike="noStrike" cap="none" dirty="0" err="1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전처리</a:t>
            </a:r>
            <a:endParaRPr lang="en-US" altLang="ko-KR" sz="1300" b="0" i="0" u="none" strike="noStrike" cap="none" dirty="0">
              <a:solidFill>
                <a:srgbClr val="26323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모델학습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LightGBM</a:t>
            </a:r>
            <a:r>
              <a:rPr lang="en-US" altLang="ko-KR" sz="1300" dirty="0"/>
              <a:t>)</a:t>
            </a:r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배포</a:t>
            </a:r>
            <a:endParaRPr lang="en-US" altLang="ko-KR" sz="1300" dirty="0"/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300" dirty="0"/>
              <a:t>README </a:t>
            </a:r>
            <a:r>
              <a:rPr lang="ko-KR" altLang="en-US" sz="1300" dirty="0"/>
              <a:t>파일 작업</a:t>
            </a:r>
            <a:endParaRPr sz="1300" dirty="0"/>
          </a:p>
        </p:txBody>
      </p:sp>
      <p:sp>
        <p:nvSpPr>
          <p:cNvPr id="87" name="Google Shape;186;p16">
            <a:extLst>
              <a:ext uri="{FF2B5EF4-FFF2-40B4-BE49-F238E27FC236}">
                <a16:creationId xmlns:a16="http://schemas.microsoft.com/office/drawing/2014/main" id="{04BF36C3-AC57-4E58-8CCE-402565F6C214}"/>
              </a:ext>
            </a:extLst>
          </p:cNvPr>
          <p:cNvSpPr txBox="1"/>
          <p:nvPr/>
        </p:nvSpPr>
        <p:spPr>
          <a:xfrm>
            <a:off x="2542591" y="4562290"/>
            <a:ext cx="1031573" cy="30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3333"/>
              </a:lnSpc>
            </a:pPr>
            <a:r>
              <a:rPr lang="en-US" altLang="ko-KR" sz="1500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※ </a:t>
            </a:r>
            <a:r>
              <a:rPr lang="ko-KR" altLang="en-US" sz="1500" b="1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500" b="1" i="0" u="none" strike="noStrike" cap="none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팀원</a:t>
            </a:r>
            <a:endParaRPr lang="en-US" altLang="ko-KR" sz="1500" b="1" i="0" u="none" strike="noStrike" cap="none" dirty="0">
              <a:solidFill>
                <a:srgbClr val="26323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" name="Google Shape;186;p16">
            <a:extLst>
              <a:ext uri="{FF2B5EF4-FFF2-40B4-BE49-F238E27FC236}">
                <a16:creationId xmlns:a16="http://schemas.microsoft.com/office/drawing/2014/main" id="{67E2D2C9-AFC4-4A02-86D3-1EFD2C3E09AC}"/>
              </a:ext>
            </a:extLst>
          </p:cNvPr>
          <p:cNvSpPr txBox="1"/>
          <p:nvPr/>
        </p:nvSpPr>
        <p:spPr>
          <a:xfrm>
            <a:off x="8114206" y="5014611"/>
            <a:ext cx="3226400" cy="10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cap="none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</a:t>
            </a:r>
            <a:r>
              <a:rPr lang="ko-KR" altLang="en-US" sz="1300" b="0" i="0" u="none" strike="noStrike" cap="none" dirty="0" err="1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전처리</a:t>
            </a:r>
            <a:endParaRPr lang="en-US" altLang="ko-KR" sz="1300" b="0" i="0" u="none" strike="noStrike" cap="none" dirty="0">
              <a:solidFill>
                <a:srgbClr val="26323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모델학습</a:t>
            </a:r>
            <a:r>
              <a:rPr lang="en-US" altLang="ko-KR" sz="1300" dirty="0"/>
              <a:t>(Random Forest)</a:t>
            </a:r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배포</a:t>
            </a:r>
            <a:endParaRPr lang="en-US" altLang="ko-KR" sz="1300" dirty="0"/>
          </a:p>
          <a:p>
            <a:pPr marL="285750" marR="0" lvl="0" indent="-28575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dirty="0"/>
              <a:t>문서작업</a:t>
            </a:r>
            <a:r>
              <a:rPr lang="en-US" altLang="ko-KR" sz="1300" dirty="0"/>
              <a:t>(</a:t>
            </a:r>
            <a:r>
              <a:rPr lang="ko-KR" altLang="en-US" sz="1300" dirty="0"/>
              <a:t>모델 학습</a:t>
            </a:r>
            <a:r>
              <a:rPr lang="en-US" altLang="ko-KR" sz="1300" dirty="0"/>
              <a:t>)</a:t>
            </a:r>
            <a:endParaRPr sz="1300" dirty="0"/>
          </a:p>
        </p:txBody>
      </p:sp>
      <p:sp>
        <p:nvSpPr>
          <p:cNvPr id="89" name="Google Shape;186;p16">
            <a:extLst>
              <a:ext uri="{FF2B5EF4-FFF2-40B4-BE49-F238E27FC236}">
                <a16:creationId xmlns:a16="http://schemas.microsoft.com/office/drawing/2014/main" id="{2185D78B-9806-421F-B8C4-7C927EA3DC59}"/>
              </a:ext>
            </a:extLst>
          </p:cNvPr>
          <p:cNvSpPr txBox="1"/>
          <p:nvPr/>
        </p:nvSpPr>
        <p:spPr>
          <a:xfrm>
            <a:off x="8047601" y="4531587"/>
            <a:ext cx="1031573" cy="30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3333"/>
              </a:lnSpc>
            </a:pPr>
            <a:r>
              <a:rPr lang="en-US" altLang="ko-KR" sz="1500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※ </a:t>
            </a:r>
            <a:r>
              <a:rPr lang="ko-KR" altLang="en-US" sz="1500" b="1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500" b="1" i="0" u="none" strike="noStrike" cap="none" dirty="0">
                <a:solidFill>
                  <a:srgbClr val="263238"/>
                </a:solidFill>
                <a:latin typeface="Noto Sans KR"/>
                <a:ea typeface="Noto Sans KR"/>
                <a:cs typeface="Noto Sans KR"/>
                <a:sym typeface="Noto Sans KR"/>
              </a:rPr>
              <a:t>팀원</a:t>
            </a:r>
            <a:endParaRPr lang="en-US" altLang="ko-KR" sz="1500" b="1" i="0" u="none" strike="noStrike" cap="none" dirty="0">
              <a:solidFill>
                <a:srgbClr val="26323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5106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-KR" alt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프로젝트 개요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955736-6ADA-47F5-9972-CE81BBCE77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54"/>
          <a:stretch/>
        </p:blipFill>
        <p:spPr>
          <a:xfrm>
            <a:off x="1616224" y="1568823"/>
            <a:ext cx="8959552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2. </a:t>
            </a:r>
            <a:r>
              <a:rPr lang="ko-KR" alt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수집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데이터 분석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8615BF-1AFD-42AE-BD40-14B5C2203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497" y="1016653"/>
            <a:ext cx="4265035" cy="26445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FAEDC2-8AD7-4915-99AA-FB213A90A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28" y="3869590"/>
            <a:ext cx="4261304" cy="2376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BD2E61-3E08-4A6B-88E2-0BF29B7B6E98}"/>
              </a:ext>
            </a:extLst>
          </p:cNvPr>
          <p:cNvSpPr txBox="1"/>
          <p:nvPr/>
        </p:nvSpPr>
        <p:spPr>
          <a:xfrm>
            <a:off x="6713303" y="6433542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총 </a:t>
            </a:r>
            <a:r>
              <a:rPr lang="en-US" altLang="ko-KR" b="1" dirty="0"/>
              <a:t>912,500</a:t>
            </a:r>
            <a:r>
              <a:rPr lang="ko-KR" altLang="en-US" b="1" dirty="0"/>
              <a:t>개의 행으로 구성된 데이터셋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76FCDC-C523-4229-B6EF-13E1F66E91AC}"/>
              </a:ext>
            </a:extLst>
          </p:cNvPr>
          <p:cNvSpPr txBox="1"/>
          <p:nvPr/>
        </p:nvSpPr>
        <p:spPr>
          <a:xfrm>
            <a:off x="4230914" y="2516740"/>
            <a:ext cx="9884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pic>
        <p:nvPicPr>
          <p:cNvPr id="35" name="Google Shape;116;p15" descr="image.png">
            <a:extLst>
              <a:ext uri="{FF2B5EF4-FFF2-40B4-BE49-F238E27FC236}">
                <a16:creationId xmlns:a16="http://schemas.microsoft.com/office/drawing/2014/main" id="{F3DA8A9E-27AA-48B2-9DD8-8F5A65CCDC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2037" y="2056365"/>
            <a:ext cx="207466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23;p15">
            <a:extLst>
              <a:ext uri="{FF2B5EF4-FFF2-40B4-BE49-F238E27FC236}">
                <a16:creationId xmlns:a16="http://schemas.microsoft.com/office/drawing/2014/main" id="{9772852D-9E48-4C8F-ABAE-4DAF3C517E79}"/>
              </a:ext>
            </a:extLst>
          </p:cNvPr>
          <p:cNvSpPr txBox="1"/>
          <p:nvPr/>
        </p:nvSpPr>
        <p:spPr>
          <a:xfrm>
            <a:off x="1335387" y="2037315"/>
            <a:ext cx="6660832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4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B5E20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확보 전략</a:t>
            </a:r>
            <a:endParaRPr/>
          </a:p>
        </p:txBody>
      </p:sp>
      <p:sp>
        <p:nvSpPr>
          <p:cNvPr id="41" name="Google Shape;124;p15">
            <a:extLst>
              <a:ext uri="{FF2B5EF4-FFF2-40B4-BE49-F238E27FC236}">
                <a16:creationId xmlns:a16="http://schemas.microsoft.com/office/drawing/2014/main" id="{3658D357-7E4E-4D28-9564-4D6D46D2C1CA}"/>
              </a:ext>
            </a:extLst>
          </p:cNvPr>
          <p:cNvSpPr txBox="1"/>
          <p:nvPr/>
        </p:nvSpPr>
        <p:spPr>
          <a:xfrm>
            <a:off x="1335387" y="2542140"/>
            <a:ext cx="410021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기업 보안상 실제 매출 데이터 접근이 어려워</a:t>
            </a:r>
            <a:r>
              <a:rPr lang="en-US" altLang="ko-KR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  <a:br>
              <a:rPr lang="ko-KR" alt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altLang="ko-KR" sz="1650" b="1" i="0" u="none" strike="noStrike" cap="none" dirty="0" err="1">
                <a:solidFill>
                  <a:srgbClr val="2E7D32"/>
                </a:solidFill>
                <a:latin typeface="Noto Sans KR"/>
                <a:ea typeface="Noto Sans KR"/>
                <a:cs typeface="Noto Sans KR"/>
                <a:sym typeface="Noto Sans KR"/>
              </a:rPr>
              <a:t>ChatGPT</a:t>
            </a:r>
            <a:r>
              <a:rPr lang="ko-KR" altLang="en-US" sz="1650" b="1" i="0" u="none" strike="noStrike" cap="none" dirty="0">
                <a:solidFill>
                  <a:srgbClr val="2E7D32"/>
                </a:solidFill>
                <a:latin typeface="Noto Sans KR"/>
                <a:ea typeface="Noto Sans KR"/>
                <a:cs typeface="Noto Sans KR"/>
                <a:sym typeface="Noto Sans KR"/>
              </a:rPr>
              <a:t> 시뮬레이션 데이터</a:t>
            </a:r>
            <a:r>
              <a:rPr lang="ko-KR" altLang="en-US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를 </a:t>
            </a:r>
            <a:r>
              <a:rPr lang="en-US" altLang="ko-KR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(5</a:t>
            </a:r>
            <a:r>
              <a:rPr lang="ko-KR" altLang="en-US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개의 지역 각 </a:t>
            </a:r>
            <a:r>
              <a:rPr lang="en-US" altLang="ko-KR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  <a:r>
              <a:rPr lang="ko-KR" altLang="en-US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개 총 </a:t>
            </a:r>
            <a:r>
              <a:rPr lang="en-US" altLang="ko-KR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50</a:t>
            </a:r>
            <a:r>
              <a:rPr lang="ko-KR" altLang="en-US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개의 매장의 </a:t>
            </a:r>
            <a:r>
              <a:rPr lang="en-US" altLang="ko-KR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  <a:r>
              <a:rPr lang="ko-KR" altLang="en-US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개의 물품의 </a:t>
            </a:r>
            <a:r>
              <a:rPr lang="en-US" altLang="ko-KR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ko-KR" altLang="en-US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년간의 수요 데이터</a:t>
            </a:r>
            <a:r>
              <a:rPr lang="en-US" altLang="ko-KR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ko-KR" altLang="en-US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활용했습니다</a:t>
            </a:r>
            <a:r>
              <a:rPr lang="en-US" altLang="ko-KR" sz="1650" b="0" i="0" u="none" strike="noStrike" cap="none" dirty="0">
                <a:solidFill>
                  <a:srgbClr val="455A64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lang="ko-KR" altLang="en-US" sz="1650" b="0" i="0" u="none" strike="noStrike" cap="none" dirty="0">
              <a:solidFill>
                <a:srgbClr val="455A6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17286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AFBFA"/>
          </a:solidFill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2. </a:t>
            </a:r>
            <a:r>
              <a:rPr lang="en-US" altLang="ko-KR" sz="3150" b="1" i="0" u="none" strike="noStrike" cap="none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r>
              <a:rPr lang="en-US" altLang="ko-KR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150" b="1" i="0" u="none" strike="noStrike" cap="none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탐색적</a:t>
            </a:r>
            <a:r>
              <a:rPr lang="en-US" altLang="ko-KR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3150" b="1" i="0" u="none" strike="noStrike" cap="none" dirty="0" err="1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r>
              <a:rPr lang="en-US" altLang="ko-KR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 (EDA)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데이터 분석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FF6A477-6852-4251-98C8-CD8177E4980B}"/>
              </a:ext>
            </a:extLst>
          </p:cNvPr>
          <p:cNvSpPr/>
          <p:nvPr/>
        </p:nvSpPr>
        <p:spPr>
          <a:xfrm>
            <a:off x="447675" y="1604964"/>
            <a:ext cx="11172825" cy="4444752"/>
          </a:xfrm>
          <a:prstGeom prst="roundRect">
            <a:avLst/>
          </a:prstGeom>
          <a:solidFill>
            <a:srgbClr val="FAFBFA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649002-798A-4DA4-83BC-1C2DF722C5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" t="20755" r="49620" b="40197"/>
          <a:stretch/>
        </p:blipFill>
        <p:spPr>
          <a:xfrm>
            <a:off x="790574" y="1733548"/>
            <a:ext cx="3925210" cy="21145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85E273-783D-4DFC-A93C-65C622BE8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" t="59224" r="49665" b="1729"/>
          <a:stretch/>
        </p:blipFill>
        <p:spPr>
          <a:xfrm>
            <a:off x="771524" y="3805232"/>
            <a:ext cx="3933378" cy="21145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771293-F1D0-44B2-9B1B-AE92041F0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68" t="19684" r="2110" b="41269"/>
          <a:stretch/>
        </p:blipFill>
        <p:spPr>
          <a:xfrm>
            <a:off x="6096000" y="1704971"/>
            <a:ext cx="3925210" cy="21145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E5EC3A-8DA5-4E51-A606-F7D4CBC6D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34" t="59872" r="1444" b="1080"/>
          <a:stretch/>
        </p:blipFill>
        <p:spPr>
          <a:xfrm>
            <a:off x="6162675" y="3838571"/>
            <a:ext cx="3925210" cy="2114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90860C-5865-4A88-8027-BC6D01EF7A9D}"/>
              </a:ext>
            </a:extLst>
          </p:cNvPr>
          <p:cNvSpPr txBox="1"/>
          <p:nvPr/>
        </p:nvSpPr>
        <p:spPr>
          <a:xfrm>
            <a:off x="3025616" y="226695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평일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CCA67-58BA-481F-9359-2863459AF49D}"/>
              </a:ext>
            </a:extLst>
          </p:cNvPr>
          <p:cNvSpPr txBox="1"/>
          <p:nvPr/>
        </p:nvSpPr>
        <p:spPr>
          <a:xfrm>
            <a:off x="3583801" y="21050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주말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1DA86-8E4D-4930-9A1A-E9DF7B5288BD}"/>
              </a:ext>
            </a:extLst>
          </p:cNvPr>
          <p:cNvSpPr txBox="1"/>
          <p:nvPr/>
        </p:nvSpPr>
        <p:spPr>
          <a:xfrm>
            <a:off x="8673941" y="233972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부산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9399D-EFE5-4604-8531-4C179069FF92}"/>
              </a:ext>
            </a:extLst>
          </p:cNvPr>
          <p:cNvSpPr txBox="1"/>
          <p:nvPr/>
        </p:nvSpPr>
        <p:spPr>
          <a:xfrm>
            <a:off x="9166384" y="213359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서울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818FF-8691-4F43-9195-BB523B7B1607}"/>
              </a:ext>
            </a:extLst>
          </p:cNvPr>
          <p:cNvSpPr txBox="1"/>
          <p:nvPr/>
        </p:nvSpPr>
        <p:spPr>
          <a:xfrm>
            <a:off x="8218169" y="24754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광주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3C57B8-5092-4A18-B1CC-FE3C5607F498}"/>
              </a:ext>
            </a:extLst>
          </p:cNvPr>
          <p:cNvSpPr txBox="1"/>
          <p:nvPr/>
        </p:nvSpPr>
        <p:spPr>
          <a:xfrm>
            <a:off x="3571939" y="41600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아이스 음료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798AEA-4207-421F-8F38-9782D7D02612}"/>
              </a:ext>
            </a:extLst>
          </p:cNvPr>
          <p:cNvSpPr txBox="1"/>
          <p:nvPr/>
        </p:nvSpPr>
        <p:spPr>
          <a:xfrm>
            <a:off x="7370056" y="458550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아이스 음료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E5A1BA-DE59-4CA9-A878-6CB94CF5A811}"/>
              </a:ext>
            </a:extLst>
          </p:cNvPr>
          <p:cNvSpPr txBox="1"/>
          <p:nvPr/>
        </p:nvSpPr>
        <p:spPr>
          <a:xfrm>
            <a:off x="4592410" y="2989848"/>
            <a:ext cx="150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평일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주말 조건에 따른 물품 수요량 차이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2FD6D1-E814-4EB5-89E3-3A385116DE52}"/>
              </a:ext>
            </a:extLst>
          </p:cNvPr>
          <p:cNvSpPr txBox="1"/>
          <p:nvPr/>
        </p:nvSpPr>
        <p:spPr>
          <a:xfrm>
            <a:off x="9994679" y="2989848"/>
            <a:ext cx="150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지역 조건에 따른 물품 수요량 차이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1376E5-D1F4-4219-B359-9893A58A3FAE}"/>
              </a:ext>
            </a:extLst>
          </p:cNvPr>
          <p:cNvSpPr txBox="1"/>
          <p:nvPr/>
        </p:nvSpPr>
        <p:spPr>
          <a:xfrm>
            <a:off x="4592410" y="5176833"/>
            <a:ext cx="150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latin typeface="+mn-ea"/>
                <a:ea typeface="+mn-ea"/>
              </a:rPr>
              <a:t>날씨 조건에 따른 물품 수요량 차이</a:t>
            </a:r>
            <a:endParaRPr lang="ko-KR" altLang="en-US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F276C4-A1E7-4F93-B3AB-D648DA157F16}"/>
              </a:ext>
            </a:extLst>
          </p:cNvPr>
          <p:cNvSpPr txBox="1"/>
          <p:nvPr/>
        </p:nvSpPr>
        <p:spPr>
          <a:xfrm>
            <a:off x="9944100" y="5176832"/>
            <a:ext cx="150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온도 조건에 따른 물품 수요량 차이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C628284-4D45-48AA-854B-C97672501FAF}"/>
              </a:ext>
            </a:extLst>
          </p:cNvPr>
          <p:cNvSpPr/>
          <p:nvPr/>
        </p:nvSpPr>
        <p:spPr>
          <a:xfrm>
            <a:off x="1047750" y="6257188"/>
            <a:ext cx="10096500" cy="434480"/>
          </a:xfrm>
          <a:prstGeom prst="roundRect">
            <a:avLst/>
          </a:prstGeom>
          <a:solidFill>
            <a:srgbClr val="74B4AE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n-ea"/>
              </a:rPr>
              <a:t>요일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평일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주말</a:t>
            </a:r>
            <a:r>
              <a:rPr lang="en-US" altLang="ko-KR" sz="1600" b="1" dirty="0">
                <a:latin typeface="+mn-ea"/>
              </a:rPr>
              <a:t>), </a:t>
            </a:r>
            <a:r>
              <a:rPr lang="ko-KR" altLang="en-US" sz="1600" b="1" dirty="0">
                <a:latin typeface="+mn-ea"/>
              </a:rPr>
              <a:t>지역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날씨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온도 조건에 따라 물품의 수요량 차이가 발생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학습 데이터 조건 충족</a:t>
            </a:r>
            <a:endParaRPr lang="ko-KR" altLang="en-US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168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666750" y="808285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-KR" altLang="en-US" sz="3150" b="1" i="0" u="none" strike="noStrike" cap="none" dirty="0">
                <a:solidFill>
                  <a:srgbClr val="00796B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선택</a:t>
            </a:r>
            <a:endParaRPr dirty="0"/>
          </a:p>
        </p:txBody>
      </p:sp>
      <p:sp>
        <p:nvSpPr>
          <p:cNvPr id="175" name="Google Shape;175;p15"/>
          <p:cNvSpPr/>
          <p:nvPr/>
        </p:nvSpPr>
        <p:spPr>
          <a:xfrm>
            <a:off x="476250" y="808285"/>
            <a:ext cx="95250" cy="581025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2;p14">
            <a:extLst>
              <a:ext uri="{FF2B5EF4-FFF2-40B4-BE49-F238E27FC236}">
                <a16:creationId xmlns:a16="http://schemas.microsoft.com/office/drawing/2014/main" id="{0D36DD69-43DE-4DB5-986C-311C935D4666}"/>
              </a:ext>
            </a:extLst>
          </p:cNvPr>
          <p:cNvSpPr txBox="1"/>
          <p:nvPr/>
        </p:nvSpPr>
        <p:spPr>
          <a:xfrm>
            <a:off x="9944100" y="116681"/>
            <a:ext cx="2133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B2DFDB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r>
              <a:rPr lang="ko-KR" altLang="en-US" sz="1500" b="1" dirty="0">
                <a:solidFill>
                  <a:srgbClr val="00796B"/>
                </a:solidFill>
                <a:latin typeface="+mn-ea"/>
                <a:ea typeface="+mn-ea"/>
                <a:cs typeface="Montserrat"/>
                <a:sym typeface="Montserrat"/>
              </a:rPr>
              <a:t>예측 모델링</a:t>
            </a:r>
            <a:endParaRPr sz="1500" dirty="0">
              <a:solidFill>
                <a:srgbClr val="00796B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BB99B-E584-4EC6-B170-0B4712C86033}"/>
              </a:ext>
            </a:extLst>
          </p:cNvPr>
          <p:cNvSpPr txBox="1"/>
          <p:nvPr/>
        </p:nvSpPr>
        <p:spPr>
          <a:xfrm>
            <a:off x="3048000" y="32608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4" name="Google Shape;84;p13">
            <a:extLst>
              <a:ext uri="{FF2B5EF4-FFF2-40B4-BE49-F238E27FC236}">
                <a16:creationId xmlns:a16="http://schemas.microsoft.com/office/drawing/2014/main" id="{96F4509B-D46C-441A-8831-1B2ABAA557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75" y="1646641"/>
            <a:ext cx="53816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5;p13">
            <a:extLst>
              <a:ext uri="{FF2B5EF4-FFF2-40B4-BE49-F238E27FC236}">
                <a16:creationId xmlns:a16="http://schemas.microsoft.com/office/drawing/2014/main" id="{1638CD11-AC48-4496-921B-5B1787256C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1250" y="1646641"/>
            <a:ext cx="53816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6;p13">
            <a:extLst>
              <a:ext uri="{FF2B5EF4-FFF2-40B4-BE49-F238E27FC236}">
                <a16:creationId xmlns:a16="http://schemas.microsoft.com/office/drawing/2014/main" id="{125D98EE-2063-44C3-BB39-5C93F1BE98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875" y="4218391"/>
            <a:ext cx="53816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7;p13">
            <a:extLst>
              <a:ext uri="{FF2B5EF4-FFF2-40B4-BE49-F238E27FC236}">
                <a16:creationId xmlns:a16="http://schemas.microsoft.com/office/drawing/2014/main" id="{9F9DDBD7-871F-431E-B98D-3372AA6598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1250" y="4218391"/>
            <a:ext cx="53816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;p13">
            <a:extLst>
              <a:ext uri="{FF2B5EF4-FFF2-40B4-BE49-F238E27FC236}">
                <a16:creationId xmlns:a16="http://schemas.microsoft.com/office/drawing/2014/main" id="{46512859-CC4E-40A3-8F59-70417D1706F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9150" y="1894291"/>
            <a:ext cx="428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89;p13">
            <a:extLst>
              <a:ext uri="{FF2B5EF4-FFF2-40B4-BE49-F238E27FC236}">
                <a16:creationId xmlns:a16="http://schemas.microsoft.com/office/drawing/2014/main" id="{E47226C8-DCDB-4B10-9133-2545268DA76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86525" y="1894291"/>
            <a:ext cx="428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0;p13">
            <a:extLst>
              <a:ext uri="{FF2B5EF4-FFF2-40B4-BE49-F238E27FC236}">
                <a16:creationId xmlns:a16="http://schemas.microsoft.com/office/drawing/2014/main" id="{35F593A1-06B0-4A53-91F9-2AF7A58434B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9150" y="4466041"/>
            <a:ext cx="428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1;p13">
            <a:extLst>
              <a:ext uri="{FF2B5EF4-FFF2-40B4-BE49-F238E27FC236}">
                <a16:creationId xmlns:a16="http://schemas.microsoft.com/office/drawing/2014/main" id="{AB2025E1-5024-4C98-B409-4C296B0C342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86525" y="4466041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96;p13">
            <a:extLst>
              <a:ext uri="{FF2B5EF4-FFF2-40B4-BE49-F238E27FC236}">
                <a16:creationId xmlns:a16="http://schemas.microsoft.com/office/drawing/2014/main" id="{1D4B13AA-ED7C-4442-9C42-574DC517E645}"/>
              </a:ext>
            </a:extLst>
          </p:cNvPr>
          <p:cNvSpPr txBox="1"/>
          <p:nvPr/>
        </p:nvSpPr>
        <p:spPr>
          <a:xfrm>
            <a:off x="1390650" y="1975253"/>
            <a:ext cx="2514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Linear Regression</a:t>
            </a:r>
            <a:endParaRPr dirty="0"/>
          </a:p>
        </p:txBody>
      </p:sp>
      <p:sp>
        <p:nvSpPr>
          <p:cNvPr id="24" name="Google Shape;97;p13">
            <a:extLst>
              <a:ext uri="{FF2B5EF4-FFF2-40B4-BE49-F238E27FC236}">
                <a16:creationId xmlns:a16="http://schemas.microsoft.com/office/drawing/2014/main" id="{B75B67B8-A224-4B56-95FB-2B891F5F9F7C}"/>
              </a:ext>
            </a:extLst>
          </p:cNvPr>
          <p:cNvSpPr/>
          <p:nvPr/>
        </p:nvSpPr>
        <p:spPr>
          <a:xfrm>
            <a:off x="4857530" y="1994303"/>
            <a:ext cx="800319" cy="228600"/>
          </a:xfrm>
          <a:prstGeom prst="roundRect">
            <a:avLst>
              <a:gd name="adj" fmla="val 50000"/>
            </a:avLst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13">
            <a:extLst>
              <a:ext uri="{FF2B5EF4-FFF2-40B4-BE49-F238E27FC236}">
                <a16:creationId xmlns:a16="http://schemas.microsoft.com/office/drawing/2014/main" id="{56877149-FBD6-47E0-9986-DC08F13BDB3A}"/>
              </a:ext>
            </a:extLst>
          </p:cNvPr>
          <p:cNvSpPr txBox="1"/>
          <p:nvPr/>
        </p:nvSpPr>
        <p:spPr>
          <a:xfrm>
            <a:off x="4977283" y="2032402"/>
            <a:ext cx="623416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Baseline</a:t>
            </a:r>
            <a:endParaRPr dirty="0"/>
          </a:p>
        </p:txBody>
      </p:sp>
      <p:sp>
        <p:nvSpPr>
          <p:cNvPr id="26" name="Google Shape;99;p13">
            <a:extLst>
              <a:ext uri="{FF2B5EF4-FFF2-40B4-BE49-F238E27FC236}">
                <a16:creationId xmlns:a16="http://schemas.microsoft.com/office/drawing/2014/main" id="{9A08282D-C73C-45E7-94DA-20D3A255AB9C}"/>
              </a:ext>
            </a:extLst>
          </p:cNvPr>
          <p:cNvSpPr txBox="1"/>
          <p:nvPr/>
        </p:nvSpPr>
        <p:spPr>
          <a:xfrm>
            <a:off x="1009650" y="2687693"/>
            <a:ext cx="4648200" cy="45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선정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이유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모델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성능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평가의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기준점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(Benchmark)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확보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전체적인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추세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파악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sp>
        <p:nvSpPr>
          <p:cNvPr id="27" name="Google Shape;100;p13">
            <a:extLst>
              <a:ext uri="{FF2B5EF4-FFF2-40B4-BE49-F238E27FC236}">
                <a16:creationId xmlns:a16="http://schemas.microsoft.com/office/drawing/2014/main" id="{84CE4F94-2B07-4358-95A8-D640F16EAEA9}"/>
              </a:ext>
            </a:extLst>
          </p:cNvPr>
          <p:cNvSpPr txBox="1"/>
          <p:nvPr/>
        </p:nvSpPr>
        <p:spPr>
          <a:xfrm>
            <a:off x="1009650" y="3236274"/>
            <a:ext cx="4648200" cy="226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특징</a:t>
            </a:r>
            <a:r>
              <a:rPr lang="en-US" sz="1275" b="1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결과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해석이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직관적이며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과적합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위험이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낮음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sp>
        <p:nvSpPr>
          <p:cNvPr id="28" name="Google Shape;101;p13">
            <a:extLst>
              <a:ext uri="{FF2B5EF4-FFF2-40B4-BE49-F238E27FC236}">
                <a16:creationId xmlns:a16="http://schemas.microsoft.com/office/drawing/2014/main" id="{510DF802-65B3-4CE9-8112-503820DC4A80}"/>
              </a:ext>
            </a:extLst>
          </p:cNvPr>
          <p:cNvSpPr txBox="1"/>
          <p:nvPr/>
        </p:nvSpPr>
        <p:spPr>
          <a:xfrm>
            <a:off x="7058025" y="1975253"/>
            <a:ext cx="1981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Random Forest</a:t>
            </a:r>
            <a:endParaRPr dirty="0"/>
          </a:p>
        </p:txBody>
      </p:sp>
      <p:sp>
        <p:nvSpPr>
          <p:cNvPr id="29" name="Google Shape;102;p13">
            <a:extLst>
              <a:ext uri="{FF2B5EF4-FFF2-40B4-BE49-F238E27FC236}">
                <a16:creationId xmlns:a16="http://schemas.microsoft.com/office/drawing/2014/main" id="{2BE3C2BB-00B7-47AB-A977-776608BFE1E0}"/>
              </a:ext>
            </a:extLst>
          </p:cNvPr>
          <p:cNvSpPr/>
          <p:nvPr/>
        </p:nvSpPr>
        <p:spPr>
          <a:xfrm>
            <a:off x="10575636" y="1994303"/>
            <a:ext cx="749588" cy="228600"/>
          </a:xfrm>
          <a:prstGeom prst="roundRect">
            <a:avLst>
              <a:gd name="adj" fmla="val 50000"/>
            </a:avLst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3;p13">
            <a:extLst>
              <a:ext uri="{FF2B5EF4-FFF2-40B4-BE49-F238E27FC236}">
                <a16:creationId xmlns:a16="http://schemas.microsoft.com/office/drawing/2014/main" id="{8EEB1C5B-5031-4166-8157-DA964470124F}"/>
              </a:ext>
            </a:extLst>
          </p:cNvPr>
          <p:cNvSpPr txBox="1"/>
          <p:nvPr/>
        </p:nvSpPr>
        <p:spPr>
          <a:xfrm>
            <a:off x="10686192" y="2032402"/>
            <a:ext cx="569182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Stability</a:t>
            </a:r>
            <a:endParaRPr/>
          </a:p>
        </p:txBody>
      </p:sp>
      <p:sp>
        <p:nvSpPr>
          <p:cNvPr id="31" name="Google Shape;104;p13">
            <a:extLst>
              <a:ext uri="{FF2B5EF4-FFF2-40B4-BE49-F238E27FC236}">
                <a16:creationId xmlns:a16="http://schemas.microsoft.com/office/drawing/2014/main" id="{90E4DA4E-86D4-4F87-BADE-C4CA42B5CF79}"/>
              </a:ext>
            </a:extLst>
          </p:cNvPr>
          <p:cNvSpPr txBox="1"/>
          <p:nvPr/>
        </p:nvSpPr>
        <p:spPr>
          <a:xfrm>
            <a:off x="6677025" y="2574435"/>
            <a:ext cx="4648200" cy="45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선정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이유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요일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날씨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등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변수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간의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복잡한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비선형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관계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파악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변수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중요도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추출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sp>
        <p:nvSpPr>
          <p:cNvPr id="32" name="Google Shape;105;p13">
            <a:extLst>
              <a:ext uri="{FF2B5EF4-FFF2-40B4-BE49-F238E27FC236}">
                <a16:creationId xmlns:a16="http://schemas.microsoft.com/office/drawing/2014/main" id="{A318486C-D881-4387-A332-73BE39C9DB0D}"/>
              </a:ext>
            </a:extLst>
          </p:cNvPr>
          <p:cNvSpPr txBox="1"/>
          <p:nvPr/>
        </p:nvSpPr>
        <p:spPr>
          <a:xfrm>
            <a:off x="6677025" y="3123016"/>
            <a:ext cx="4648200" cy="45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특징</a:t>
            </a:r>
            <a:r>
              <a:rPr lang="en-US" sz="1275" b="1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Bagging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방식을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통한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분산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감소로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안정적인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예측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성능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제공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sp>
        <p:nvSpPr>
          <p:cNvPr id="33" name="Google Shape;106;p13">
            <a:extLst>
              <a:ext uri="{FF2B5EF4-FFF2-40B4-BE49-F238E27FC236}">
                <a16:creationId xmlns:a16="http://schemas.microsoft.com/office/drawing/2014/main" id="{1D8595EE-9F3D-43E1-907F-26EDE1CE957E}"/>
              </a:ext>
            </a:extLst>
          </p:cNvPr>
          <p:cNvSpPr txBox="1"/>
          <p:nvPr/>
        </p:nvSpPr>
        <p:spPr>
          <a:xfrm>
            <a:off x="1390650" y="4547003"/>
            <a:ext cx="12315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endParaRPr dirty="0"/>
          </a:p>
        </p:txBody>
      </p:sp>
      <p:sp>
        <p:nvSpPr>
          <p:cNvPr id="34" name="Google Shape;107;p13">
            <a:extLst>
              <a:ext uri="{FF2B5EF4-FFF2-40B4-BE49-F238E27FC236}">
                <a16:creationId xmlns:a16="http://schemas.microsoft.com/office/drawing/2014/main" id="{CEBAE341-D837-485D-A1E3-9A16180BDEAB}"/>
              </a:ext>
            </a:extLst>
          </p:cNvPr>
          <p:cNvSpPr/>
          <p:nvPr/>
        </p:nvSpPr>
        <p:spPr>
          <a:xfrm>
            <a:off x="4815454" y="4566053"/>
            <a:ext cx="842396" cy="228600"/>
          </a:xfrm>
          <a:prstGeom prst="roundRect">
            <a:avLst>
              <a:gd name="adj" fmla="val 50000"/>
            </a:avLst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08;p13">
            <a:extLst>
              <a:ext uri="{FF2B5EF4-FFF2-40B4-BE49-F238E27FC236}">
                <a16:creationId xmlns:a16="http://schemas.microsoft.com/office/drawing/2014/main" id="{D32B813A-FF45-464A-B87F-86197DF32327}"/>
              </a:ext>
            </a:extLst>
          </p:cNvPr>
          <p:cNvSpPr txBox="1"/>
          <p:nvPr/>
        </p:nvSpPr>
        <p:spPr>
          <a:xfrm>
            <a:off x="4932302" y="4604152"/>
            <a:ext cx="668398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Accuracy</a:t>
            </a:r>
            <a:endParaRPr dirty="0"/>
          </a:p>
        </p:txBody>
      </p:sp>
      <p:sp>
        <p:nvSpPr>
          <p:cNvPr id="36" name="Google Shape;109;p13">
            <a:extLst>
              <a:ext uri="{FF2B5EF4-FFF2-40B4-BE49-F238E27FC236}">
                <a16:creationId xmlns:a16="http://schemas.microsoft.com/office/drawing/2014/main" id="{DDA8BAE7-2792-4695-954F-C0C138A94254}"/>
              </a:ext>
            </a:extLst>
          </p:cNvPr>
          <p:cNvSpPr txBox="1"/>
          <p:nvPr/>
        </p:nvSpPr>
        <p:spPr>
          <a:xfrm>
            <a:off x="1009650" y="5146185"/>
            <a:ext cx="4648200" cy="45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선정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이유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결측치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품절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등)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자동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처리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규제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(Regularization)를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통한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고성능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예측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sp>
        <p:nvSpPr>
          <p:cNvPr id="37" name="Google Shape;110;p13">
            <a:extLst>
              <a:ext uri="{FF2B5EF4-FFF2-40B4-BE49-F238E27FC236}">
                <a16:creationId xmlns:a16="http://schemas.microsoft.com/office/drawing/2014/main" id="{CB04F82F-EC61-464D-B278-F992ED274353}"/>
              </a:ext>
            </a:extLst>
          </p:cNvPr>
          <p:cNvSpPr txBox="1"/>
          <p:nvPr/>
        </p:nvSpPr>
        <p:spPr>
          <a:xfrm>
            <a:off x="1009650" y="5694766"/>
            <a:ext cx="4648200" cy="45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특징</a:t>
            </a:r>
            <a:r>
              <a:rPr lang="en-US" sz="1275" b="1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Gradient Boosting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기반으로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오차를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순차적으로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개선하여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최고의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정확도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달성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sp>
        <p:nvSpPr>
          <p:cNvPr id="38" name="Google Shape;111;p13">
            <a:extLst>
              <a:ext uri="{FF2B5EF4-FFF2-40B4-BE49-F238E27FC236}">
                <a16:creationId xmlns:a16="http://schemas.microsoft.com/office/drawing/2014/main" id="{45A4E649-67E4-4DF5-85E8-970BB30EB9D4}"/>
              </a:ext>
            </a:extLst>
          </p:cNvPr>
          <p:cNvSpPr txBox="1"/>
          <p:nvPr/>
        </p:nvSpPr>
        <p:spPr>
          <a:xfrm>
            <a:off x="7058025" y="4547003"/>
            <a:ext cx="15144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E293B"/>
                </a:solidFill>
                <a:latin typeface="Poppins"/>
                <a:ea typeface="Poppins"/>
                <a:cs typeface="Poppins"/>
                <a:sym typeface="Poppins"/>
              </a:rPr>
              <a:t>LightGBM</a:t>
            </a:r>
            <a:endParaRPr dirty="0"/>
          </a:p>
        </p:txBody>
      </p:sp>
      <p:sp>
        <p:nvSpPr>
          <p:cNvPr id="39" name="Google Shape;112;p13">
            <a:extLst>
              <a:ext uri="{FF2B5EF4-FFF2-40B4-BE49-F238E27FC236}">
                <a16:creationId xmlns:a16="http://schemas.microsoft.com/office/drawing/2014/main" id="{88080BF8-F253-4FAB-A144-EEFBD2C6D906}"/>
              </a:ext>
            </a:extLst>
          </p:cNvPr>
          <p:cNvSpPr/>
          <p:nvPr/>
        </p:nvSpPr>
        <p:spPr>
          <a:xfrm>
            <a:off x="10460093" y="4566053"/>
            <a:ext cx="865131" cy="228600"/>
          </a:xfrm>
          <a:prstGeom prst="roundRect">
            <a:avLst>
              <a:gd name="adj" fmla="val 50000"/>
            </a:avLst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3;p13">
            <a:extLst>
              <a:ext uri="{FF2B5EF4-FFF2-40B4-BE49-F238E27FC236}">
                <a16:creationId xmlns:a16="http://schemas.microsoft.com/office/drawing/2014/main" id="{C3AAB3C1-F645-4A3E-8DA3-BB931A2BB2C1}"/>
              </a:ext>
            </a:extLst>
          </p:cNvPr>
          <p:cNvSpPr txBox="1"/>
          <p:nvPr/>
        </p:nvSpPr>
        <p:spPr>
          <a:xfrm>
            <a:off x="10588070" y="4604152"/>
            <a:ext cx="692704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Efficiency</a:t>
            </a:r>
            <a:endParaRPr dirty="0"/>
          </a:p>
        </p:txBody>
      </p:sp>
      <p:sp>
        <p:nvSpPr>
          <p:cNvPr id="41" name="Google Shape;114;p13">
            <a:extLst>
              <a:ext uri="{FF2B5EF4-FFF2-40B4-BE49-F238E27FC236}">
                <a16:creationId xmlns:a16="http://schemas.microsoft.com/office/drawing/2014/main" id="{4BBC5C73-8961-49EE-8D59-A37BF40FA7ED}"/>
              </a:ext>
            </a:extLst>
          </p:cNvPr>
          <p:cNvSpPr txBox="1"/>
          <p:nvPr/>
        </p:nvSpPr>
        <p:spPr>
          <a:xfrm>
            <a:off x="6677025" y="5146185"/>
            <a:ext cx="4648200" cy="45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선정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이유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수많은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상품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(SKU)과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점포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데이터를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처리하기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0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위한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속도와</a:t>
            </a:r>
            <a:r>
              <a:rPr lang="en-US" sz="1275" b="1" i="0" u="none" strike="noStrike" cap="none" dirty="0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75" b="1" i="0" u="none" strike="noStrike" cap="none" dirty="0" err="1">
                <a:solidFill>
                  <a:srgbClr val="0F172A"/>
                </a:solidFill>
                <a:latin typeface="Noto Sans KR"/>
                <a:ea typeface="Noto Sans KR"/>
                <a:cs typeface="Noto Sans KR"/>
                <a:sym typeface="Noto Sans KR"/>
              </a:rPr>
              <a:t>효율성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sp>
        <p:nvSpPr>
          <p:cNvPr id="42" name="Google Shape;115;p13">
            <a:extLst>
              <a:ext uri="{FF2B5EF4-FFF2-40B4-BE49-F238E27FC236}">
                <a16:creationId xmlns:a16="http://schemas.microsoft.com/office/drawing/2014/main" id="{F9D3395A-D523-4925-BDE3-00C196D2A23D}"/>
              </a:ext>
            </a:extLst>
          </p:cNvPr>
          <p:cNvSpPr txBox="1"/>
          <p:nvPr/>
        </p:nvSpPr>
        <p:spPr>
          <a:xfrm>
            <a:off x="6677025" y="5694766"/>
            <a:ext cx="4648200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" b="1" i="0" u="none" strike="noStrike" cap="none" dirty="0" err="1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특징</a:t>
            </a:r>
            <a:r>
              <a:rPr lang="en-US" sz="1275" b="1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altLang="ko-KR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Leaf-wise </a:t>
            </a:r>
            <a:r>
              <a:rPr lang="ko-KR" alt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분할을 통해 빠른 학습 속도 제공</a:t>
            </a:r>
            <a:r>
              <a:rPr lang="en-US" altLang="ko-KR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메모리 효율이 높고 대규모 데이터에서도 안정적인 성능 확보 가능</a:t>
            </a:r>
            <a:r>
              <a:rPr lang="en-US" altLang="ko-KR" sz="1275" b="0" i="0" u="none" strike="noStrike" cap="none" dirty="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dirty="0"/>
          </a:p>
        </p:txBody>
      </p:sp>
      <p:pic>
        <p:nvPicPr>
          <p:cNvPr id="43" name="Google Shape;116;p13">
            <a:extLst>
              <a:ext uri="{FF2B5EF4-FFF2-40B4-BE49-F238E27FC236}">
                <a16:creationId xmlns:a16="http://schemas.microsoft.com/office/drawing/2014/main" id="{E52FD74B-2E29-4AA7-AC19-8A305D9B019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9162" y="1994303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17;p13">
            <a:extLst>
              <a:ext uri="{FF2B5EF4-FFF2-40B4-BE49-F238E27FC236}">
                <a16:creationId xmlns:a16="http://schemas.microsoft.com/office/drawing/2014/main" id="{A4D3520D-948F-481F-9E94-41543E77FBAB}"/>
              </a:ext>
            </a:extLst>
          </p:cNvPr>
          <p:cNvSpPr txBox="1"/>
          <p:nvPr/>
        </p:nvSpPr>
        <p:spPr>
          <a:xfrm>
            <a:off x="819150" y="2687693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45" name="Google Shape;118;p13">
            <a:extLst>
              <a:ext uri="{FF2B5EF4-FFF2-40B4-BE49-F238E27FC236}">
                <a16:creationId xmlns:a16="http://schemas.microsoft.com/office/drawing/2014/main" id="{FA5F7B06-535A-4C4F-8ABC-F9890CACB4CF}"/>
              </a:ext>
            </a:extLst>
          </p:cNvPr>
          <p:cNvSpPr txBox="1"/>
          <p:nvPr/>
        </p:nvSpPr>
        <p:spPr>
          <a:xfrm>
            <a:off x="819150" y="3236274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pic>
        <p:nvPicPr>
          <p:cNvPr id="46" name="Google Shape;119;p13">
            <a:extLst>
              <a:ext uri="{FF2B5EF4-FFF2-40B4-BE49-F238E27FC236}">
                <a16:creationId xmlns:a16="http://schemas.microsoft.com/office/drawing/2014/main" id="{86CF7763-1B04-4350-A46F-46D7A1BE340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86537" y="1994303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120;p13">
            <a:extLst>
              <a:ext uri="{FF2B5EF4-FFF2-40B4-BE49-F238E27FC236}">
                <a16:creationId xmlns:a16="http://schemas.microsoft.com/office/drawing/2014/main" id="{F9A49B52-0EFA-4899-A59E-83FD5B12B2FE}"/>
              </a:ext>
            </a:extLst>
          </p:cNvPr>
          <p:cNvSpPr txBox="1"/>
          <p:nvPr/>
        </p:nvSpPr>
        <p:spPr>
          <a:xfrm>
            <a:off x="6486525" y="2574435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48" name="Google Shape;121;p13">
            <a:extLst>
              <a:ext uri="{FF2B5EF4-FFF2-40B4-BE49-F238E27FC236}">
                <a16:creationId xmlns:a16="http://schemas.microsoft.com/office/drawing/2014/main" id="{227B6652-9904-4020-9EB4-F19B6017E1E8}"/>
              </a:ext>
            </a:extLst>
          </p:cNvPr>
          <p:cNvSpPr txBox="1"/>
          <p:nvPr/>
        </p:nvSpPr>
        <p:spPr>
          <a:xfrm>
            <a:off x="6486525" y="3123016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pic>
        <p:nvPicPr>
          <p:cNvPr id="49" name="Google Shape;122;p13">
            <a:extLst>
              <a:ext uri="{FF2B5EF4-FFF2-40B4-BE49-F238E27FC236}">
                <a16:creationId xmlns:a16="http://schemas.microsoft.com/office/drawing/2014/main" id="{75E7CC80-4AB1-40E0-A10B-6869ABEA37A8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9162" y="4566053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123;p13">
            <a:extLst>
              <a:ext uri="{FF2B5EF4-FFF2-40B4-BE49-F238E27FC236}">
                <a16:creationId xmlns:a16="http://schemas.microsoft.com/office/drawing/2014/main" id="{915E63A4-622A-487F-B8F4-773E2CC30471}"/>
              </a:ext>
            </a:extLst>
          </p:cNvPr>
          <p:cNvSpPr txBox="1"/>
          <p:nvPr/>
        </p:nvSpPr>
        <p:spPr>
          <a:xfrm>
            <a:off x="819150" y="5146185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51" name="Google Shape;124;p13">
            <a:extLst>
              <a:ext uri="{FF2B5EF4-FFF2-40B4-BE49-F238E27FC236}">
                <a16:creationId xmlns:a16="http://schemas.microsoft.com/office/drawing/2014/main" id="{0009D4F2-E17B-4FB6-8875-CED2C06D2A59}"/>
              </a:ext>
            </a:extLst>
          </p:cNvPr>
          <p:cNvSpPr txBox="1"/>
          <p:nvPr/>
        </p:nvSpPr>
        <p:spPr>
          <a:xfrm>
            <a:off x="819150" y="5694766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pic>
        <p:nvPicPr>
          <p:cNvPr id="52" name="Google Shape;125;p13">
            <a:extLst>
              <a:ext uri="{FF2B5EF4-FFF2-40B4-BE49-F238E27FC236}">
                <a16:creationId xmlns:a16="http://schemas.microsoft.com/office/drawing/2014/main" id="{9BBAB6D5-3BCA-4DA3-8C3F-074E282913E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86537" y="4566053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126;p13">
            <a:extLst>
              <a:ext uri="{FF2B5EF4-FFF2-40B4-BE49-F238E27FC236}">
                <a16:creationId xmlns:a16="http://schemas.microsoft.com/office/drawing/2014/main" id="{340B895C-0DC9-498B-92AD-BC6EEB09F35C}"/>
              </a:ext>
            </a:extLst>
          </p:cNvPr>
          <p:cNvSpPr txBox="1"/>
          <p:nvPr/>
        </p:nvSpPr>
        <p:spPr>
          <a:xfrm>
            <a:off x="6486525" y="5146185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54" name="Google Shape;127;p13">
            <a:extLst>
              <a:ext uri="{FF2B5EF4-FFF2-40B4-BE49-F238E27FC236}">
                <a16:creationId xmlns:a16="http://schemas.microsoft.com/office/drawing/2014/main" id="{EE6EDD8A-AFFF-4D1E-AD4C-B634F06BA6CC}"/>
              </a:ext>
            </a:extLst>
          </p:cNvPr>
          <p:cNvSpPr txBox="1"/>
          <p:nvPr/>
        </p:nvSpPr>
        <p:spPr>
          <a:xfrm>
            <a:off x="6486525" y="5694766"/>
            <a:ext cx="571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368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1192</Words>
  <Application>Microsoft Office PowerPoint</Application>
  <PresentationFormat>와이드스크린</PresentationFormat>
  <Paragraphs>238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Calibri</vt:lpstr>
      <vt:lpstr>Montserrat</vt:lpstr>
      <vt:lpstr>맑은 고딕</vt:lpstr>
      <vt:lpstr>Poppins</vt:lpstr>
      <vt:lpstr>Arial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WD</dc:creator>
  <cp:lastModifiedBy>Administrator</cp:lastModifiedBy>
  <cp:revision>66</cp:revision>
  <dcterms:modified xsi:type="dcterms:W3CDTF">2025-12-03T08:06:32Z</dcterms:modified>
</cp:coreProperties>
</file>